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365" r:id="rId3"/>
    <p:sldId id="342" r:id="rId4"/>
    <p:sldId id="366" r:id="rId5"/>
    <p:sldId id="349" r:id="rId6"/>
    <p:sldId id="352" r:id="rId7"/>
    <p:sldId id="353" r:id="rId8"/>
    <p:sldId id="368" r:id="rId9"/>
    <p:sldId id="369" r:id="rId10"/>
    <p:sldId id="350" r:id="rId11"/>
    <p:sldId id="327" r:id="rId12"/>
    <p:sldId id="354" r:id="rId13"/>
    <p:sldId id="356" r:id="rId14"/>
    <p:sldId id="357" r:id="rId15"/>
    <p:sldId id="359" r:id="rId16"/>
    <p:sldId id="358" r:id="rId17"/>
    <p:sldId id="360" r:id="rId18"/>
    <p:sldId id="361" r:id="rId19"/>
    <p:sldId id="363" r:id="rId20"/>
    <p:sldId id="367" r:id="rId21"/>
    <p:sldId id="347" r:id="rId22"/>
    <p:sldId id="364" r:id="rId23"/>
    <p:sldId id="332" r:id="rId24"/>
  </p:sldIdLst>
  <p:sldSz cx="9144000" cy="6858000" type="screen4x3"/>
  <p:notesSz cx="6797675" cy="9926638"/>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CCFFFF"/>
    <a:srgbClr val="0D8BB3"/>
    <a:srgbClr val="C9E76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66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99AACEE6-B1C8-4546-BCC9-CD3C30E15CCF}" type="datetimeFigureOut">
              <a:rPr lang="el-GR" smtClean="0"/>
              <a:pPr/>
              <a:t>15/11/2017</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E53A954-BA49-4AAE-B121-4BEA421BBB31}" type="slidenum">
              <a:rPr lang="en-GB" smtClean="0"/>
              <a:pPr/>
              <a:t>‹#›</a:t>
            </a:fld>
            <a:endParaRPr lang="en-GB"/>
          </a:p>
        </p:txBody>
      </p:sp>
    </p:spTree>
    <p:extLst>
      <p:ext uri="{BB962C8B-B14F-4D97-AF65-F5344CB8AC3E}">
        <p14:creationId xmlns:p14="http://schemas.microsoft.com/office/powerpoint/2010/main" xmlns="" val="21272786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718F536-C128-49A2-B341-61185C8B089D}" type="datetimeFigureOut">
              <a:rPr lang="el-GR" smtClean="0"/>
              <a:pPr/>
              <a:t>15/11/2017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2DF99D0-5612-43AC-869E-1F26F9E337A3}" type="slidenum">
              <a:rPr lang="en-GB" smtClean="0"/>
              <a:pPr/>
              <a:t>‹#›</a:t>
            </a:fld>
            <a:endParaRPr lang="en-GB"/>
          </a:p>
        </p:txBody>
      </p:sp>
    </p:spTree>
    <p:extLst>
      <p:ext uri="{BB962C8B-B14F-4D97-AF65-F5344CB8AC3E}">
        <p14:creationId xmlns:p14="http://schemas.microsoft.com/office/powerpoint/2010/main" xmlns="" val="2263972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teachingtimes.com/articles/worldview-educators/page-1/608.htm" TargetMode="External"/><Relationship Id="rId3" Type="http://schemas.openxmlformats.org/officeDocument/2006/relationships/hyperlink" Target="mailto:info@medies.net" TargetMode="External"/><Relationship Id="rId7" Type="http://schemas.openxmlformats.org/officeDocument/2006/relationships/hyperlink" Target="http://www.finep.org/files/fgl_manual_global_how_print_version.pdf" TargetMode="External"/><Relationship Id="rId2" Type="http://schemas.openxmlformats.org/officeDocument/2006/relationships/hyperlink" Target="http://www.medies.net/" TargetMode="External"/><Relationship Id="rId1" Type="http://schemas.openxmlformats.org/officeDocument/2006/relationships/slideLayout" Target="../slideLayouts/slideLayout2.xml"/><Relationship Id="rId6" Type="http://schemas.openxmlformats.org/officeDocument/2006/relationships/hyperlink" Target="http://unesdoc.unesco.org/images/0024/002467/246740e.pdf" TargetMode="External"/><Relationship Id="rId5" Type="http://schemas.openxmlformats.org/officeDocument/2006/relationships/hyperlink" Target="http://sustainableschoolsproject.org/sites/default/files/EFSGuide2015b.pdf" TargetMode="External"/><Relationship Id="rId4" Type="http://schemas.openxmlformats.org/officeDocument/2006/relationships/hyperlink" Target="mailto:alampei@mio-ecsde.org" TargetMode="External"/><Relationship Id="rId9" Type="http://schemas.openxmlformats.org/officeDocument/2006/relationships/hyperlink" Target="http://worldslargestlesson.globalgoals.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752600"/>
            <a:ext cx="8991600" cy="2971800"/>
          </a:xfrm>
        </p:spPr>
        <p:txBody>
          <a:bodyPr>
            <a:noAutofit/>
          </a:bodyPr>
          <a:lstStyle/>
          <a:p>
            <a:r>
              <a:rPr lang="en-US" sz="3600" b="1" dirty="0" smtClean="0"/>
              <a:t/>
            </a:r>
            <a:br>
              <a:rPr lang="en-US" sz="3600" b="1" dirty="0" smtClean="0"/>
            </a:br>
            <a:r>
              <a:rPr lang="en-US" sz="3600" b="1" dirty="0" smtClean="0"/>
              <a:t/>
            </a:r>
            <a:br>
              <a:rPr lang="en-US" sz="3600" b="1" dirty="0" smtClean="0"/>
            </a:br>
            <a:r>
              <a:rPr lang="en-US" sz="3600" b="1" dirty="0" smtClean="0"/>
              <a:t>WORKSHOP </a:t>
            </a:r>
            <a:br>
              <a:rPr lang="en-US" sz="3600" b="1" dirty="0" smtClean="0"/>
            </a:br>
            <a:r>
              <a:rPr lang="en-US" sz="3600" b="1" dirty="0" smtClean="0"/>
              <a:t> </a:t>
            </a:r>
            <a:r>
              <a:rPr lang="en-US" sz="3600" b="1" dirty="0" err="1" smtClean="0">
                <a:solidFill>
                  <a:schemeClr val="accent3"/>
                </a:solidFill>
              </a:rPr>
              <a:t>concevoir</a:t>
            </a:r>
            <a:r>
              <a:rPr lang="en-US" sz="3600" b="1" dirty="0" smtClean="0">
                <a:solidFill>
                  <a:schemeClr val="accent3"/>
                </a:solidFill>
              </a:rPr>
              <a:t> un </a:t>
            </a:r>
            <a:r>
              <a:rPr lang="en-US" sz="3600" b="1" dirty="0" err="1" smtClean="0">
                <a:solidFill>
                  <a:schemeClr val="accent3"/>
                </a:solidFill>
              </a:rPr>
              <a:t>projet</a:t>
            </a:r>
            <a:r>
              <a:rPr lang="en-US" sz="3600" b="1" dirty="0" smtClean="0">
                <a:solidFill>
                  <a:schemeClr val="accent3"/>
                </a:solidFill>
              </a:rPr>
              <a:t> </a:t>
            </a:r>
            <a:r>
              <a:rPr lang="en-US" sz="3600" b="1" dirty="0" err="1" smtClean="0">
                <a:solidFill>
                  <a:schemeClr val="accent3"/>
                </a:solidFill>
              </a:rPr>
              <a:t>d'ESD</a:t>
            </a:r>
            <a:r>
              <a:rPr lang="en-US" sz="3600" b="1" dirty="0" smtClean="0">
                <a:solidFill>
                  <a:schemeClr val="accent3"/>
                </a:solidFill>
              </a:rPr>
              <a:t> </a:t>
            </a:r>
            <a:br>
              <a:rPr lang="en-US" sz="3600" b="1" dirty="0" smtClean="0">
                <a:solidFill>
                  <a:schemeClr val="accent3"/>
                </a:solidFill>
              </a:rPr>
            </a:br>
            <a:r>
              <a:rPr lang="en-US" sz="3600" b="1" dirty="0" smtClean="0"/>
              <a:t/>
            </a:r>
            <a:br>
              <a:rPr lang="en-US" sz="3600" b="1" dirty="0" smtClean="0"/>
            </a:br>
            <a:r>
              <a:rPr lang="fr-FR" sz="3600" dirty="0" smtClean="0"/>
              <a:t> Dans les 1.5 heures à venir, nous </a:t>
            </a:r>
            <a:r>
              <a:rPr lang="en-US" sz="3600" b="1" dirty="0" smtClean="0"/>
              <a:t>… </a:t>
            </a:r>
            <a:br>
              <a:rPr lang="en-US" sz="3600" b="1" dirty="0" smtClean="0"/>
            </a:br>
            <a:r>
              <a:rPr lang="fr-FR" sz="3600" dirty="0" smtClean="0"/>
              <a:t> </a:t>
            </a:r>
            <a:r>
              <a:rPr lang="en-US" sz="3600" dirty="0" smtClean="0"/>
              <a:t/>
            </a:r>
            <a:br>
              <a:rPr lang="en-US" sz="3600" dirty="0" smtClean="0"/>
            </a:br>
            <a:r>
              <a:rPr lang="en-US" sz="3600" dirty="0" smtClean="0"/>
              <a:t>Q1</a:t>
            </a:r>
            <a:r>
              <a:rPr lang="fr-FR" sz="3600" dirty="0" smtClean="0"/>
              <a:t> … examinons les éléments d'une institution «durable» ou «sans plastique» ou «faible teneur en carbone»</a:t>
            </a:r>
            <a:r>
              <a:rPr lang="en-US" sz="3600" dirty="0" smtClean="0"/>
              <a:t/>
            </a:r>
            <a:br>
              <a:rPr lang="en-US" sz="3600" dirty="0" smtClean="0"/>
            </a:br>
            <a:r>
              <a:rPr lang="en-US" sz="3600" dirty="0" smtClean="0"/>
              <a:t>Q2: … </a:t>
            </a:r>
            <a:r>
              <a:rPr lang="fr-FR" sz="3600" dirty="0" smtClean="0"/>
              <a:t>appliquons un modèle pour "y arriver", à travers les lentilles de l'ESD </a:t>
            </a:r>
            <a:endParaRPr lang="en-GB"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4" name="Picture 3" descr="C:\Users\iro\AppData\Local\Microsoft\Windows\INetCache\IE\YP7O4SOK\clock-icon[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1600200"/>
            <a:ext cx="1605421" cy="1600200"/>
          </a:xfrm>
          <a:prstGeom prst="rect">
            <a:avLst/>
          </a:prstGeom>
          <a:noFill/>
        </p:spPr>
      </p:pic>
      <p:sp>
        <p:nvSpPr>
          <p:cNvPr id="5" name="TextBox 4"/>
          <p:cNvSpPr txBox="1"/>
          <p:nvPr/>
        </p:nvSpPr>
        <p:spPr>
          <a:xfrm>
            <a:off x="7330224" y="2448580"/>
            <a:ext cx="1204176" cy="523220"/>
          </a:xfrm>
          <a:prstGeom prst="rect">
            <a:avLst/>
          </a:prstGeom>
          <a:noFill/>
        </p:spPr>
        <p:txBody>
          <a:bodyPr wrap="none" rtlCol="0">
            <a:spAutoFit/>
          </a:bodyPr>
          <a:lstStyle/>
          <a:p>
            <a:r>
              <a:rPr lang="en-GB" sz="2800" b="1" dirty="0" smtClean="0">
                <a:solidFill>
                  <a:srgbClr val="92D050"/>
                </a:solidFill>
              </a:rPr>
              <a:t>15 min</a:t>
            </a:r>
            <a:endParaRPr lang="en-GB" sz="2800" b="1" dirty="0">
              <a:solidFill>
                <a:srgbClr val="92D050"/>
              </a:solidFill>
            </a:endParaRPr>
          </a:p>
        </p:txBody>
      </p:sp>
      <p:grpSp>
        <p:nvGrpSpPr>
          <p:cNvPr id="10" name="Group 9"/>
          <p:cNvGrpSpPr/>
          <p:nvPr/>
        </p:nvGrpSpPr>
        <p:grpSpPr>
          <a:xfrm>
            <a:off x="7010400" y="3962400"/>
            <a:ext cx="1828800" cy="914400"/>
            <a:chOff x="7010400" y="3733801"/>
            <a:chExt cx="1828800" cy="761999"/>
          </a:xfrm>
        </p:grpSpPr>
        <p:grpSp>
          <p:nvGrpSpPr>
            <p:cNvPr id="11" name="Group 11"/>
            <p:cNvGrpSpPr/>
            <p:nvPr/>
          </p:nvGrpSpPr>
          <p:grpSpPr>
            <a:xfrm>
              <a:off x="7543800" y="3749040"/>
              <a:ext cx="1295400" cy="670560"/>
              <a:chOff x="7162800" y="3657600"/>
              <a:chExt cx="1424940" cy="670560"/>
            </a:xfrm>
          </p:grpSpPr>
          <p:pic>
            <p:nvPicPr>
              <p:cNvPr id="13" name="Picture 12" descr="ignition-pair.png"/>
              <p:cNvPicPr>
                <a:picLocks noChangeAspect="1"/>
              </p:cNvPicPr>
              <p:nvPr/>
            </p:nvPicPr>
            <p:blipFill>
              <a:blip r:embed="rId3" cstate="print">
                <a:clrChange>
                  <a:clrFrom>
                    <a:srgbClr val="FFFFFF"/>
                  </a:clrFrom>
                  <a:clrTo>
                    <a:srgbClr val="FFFFFF">
                      <a:alpha val="0"/>
                    </a:srgbClr>
                  </a:clrTo>
                </a:clrChange>
              </a:blip>
              <a:stretch>
                <a:fillRect/>
              </a:stretch>
            </p:blipFill>
            <p:spPr>
              <a:xfrm>
                <a:off x="7162800" y="3657600"/>
                <a:ext cx="838200" cy="670560"/>
              </a:xfrm>
              <a:prstGeom prst="rect">
                <a:avLst/>
              </a:prstGeom>
            </p:spPr>
          </p:pic>
          <p:pic>
            <p:nvPicPr>
              <p:cNvPr id="14" name="Picture 13" descr="ignition-pair.png"/>
              <p:cNvPicPr>
                <a:picLocks noChangeAspect="1"/>
              </p:cNvPicPr>
              <p:nvPr/>
            </p:nvPicPr>
            <p:blipFill>
              <a:blip r:embed="rId3" cstate="print">
                <a:clrChange>
                  <a:clrFrom>
                    <a:srgbClr val="FFFFFF"/>
                  </a:clrFrom>
                  <a:clrTo>
                    <a:srgbClr val="FFFFFF">
                      <a:alpha val="0"/>
                    </a:srgbClr>
                  </a:clrTo>
                </a:clrChange>
              </a:blip>
              <a:stretch>
                <a:fillRect/>
              </a:stretch>
            </p:blipFill>
            <p:spPr>
              <a:xfrm>
                <a:off x="7749540" y="3657600"/>
                <a:ext cx="838200" cy="670560"/>
              </a:xfrm>
              <a:prstGeom prst="rect">
                <a:avLst/>
              </a:prstGeom>
            </p:spPr>
          </p:pic>
        </p:grpSp>
        <p:pic>
          <p:nvPicPr>
            <p:cNvPr id="12" name="Picture 11" descr="ignition-pair.png"/>
            <p:cNvPicPr>
              <a:picLocks noChangeAspect="1"/>
            </p:cNvPicPr>
            <p:nvPr/>
          </p:nvPicPr>
          <p:blipFill>
            <a:blip r:embed="rId4" cstate="print">
              <a:clrChange>
                <a:clrFrom>
                  <a:srgbClr val="FFFFFF"/>
                </a:clrFrom>
                <a:clrTo>
                  <a:srgbClr val="FFFFFF">
                    <a:alpha val="0"/>
                  </a:srgbClr>
                </a:clrTo>
              </a:clrChange>
            </a:blip>
            <a:stretch>
              <a:fillRect/>
            </a:stretch>
          </p:blipFill>
          <p:spPr>
            <a:xfrm>
              <a:off x="7010400" y="3733801"/>
              <a:ext cx="762000" cy="761999"/>
            </a:xfrm>
            <a:prstGeom prst="rect">
              <a:avLst/>
            </a:prstGeom>
          </p:spPr>
        </p:pic>
      </p:grpSp>
      <p:sp>
        <p:nvSpPr>
          <p:cNvPr id="15" name="TextBox 14"/>
          <p:cNvSpPr txBox="1"/>
          <p:nvPr/>
        </p:nvSpPr>
        <p:spPr>
          <a:xfrm>
            <a:off x="6781800" y="4724400"/>
            <a:ext cx="2286000" cy="430887"/>
          </a:xfrm>
          <a:prstGeom prst="rect">
            <a:avLst/>
          </a:prstGeom>
          <a:noFill/>
        </p:spPr>
        <p:txBody>
          <a:bodyPr wrap="square" rtlCol="0">
            <a:spAutoFit/>
          </a:bodyPr>
          <a:lstStyle/>
          <a:p>
            <a:pPr algn="ctr"/>
            <a:r>
              <a:rPr lang="en-GB" sz="2200" b="1" dirty="0" smtClean="0"/>
              <a:t>Group </a:t>
            </a:r>
            <a:r>
              <a:rPr lang="en-GB" sz="2200" b="1" dirty="0" err="1" smtClean="0"/>
              <a:t>exercice</a:t>
            </a:r>
            <a:endParaRPr lang="en-GB" sz="2200" b="1" dirty="0"/>
          </a:p>
        </p:txBody>
      </p:sp>
      <p:pic>
        <p:nvPicPr>
          <p:cNvPr id="2051" name="Picture 3" descr="C:\Users\iro\AppData\Local\Microsoft\Windows\INetCache\IE\BEWQISNS\school-building[1].png"/>
          <p:cNvPicPr>
            <a:picLocks noChangeAspect="1" noChangeArrowheads="1"/>
          </p:cNvPicPr>
          <p:nvPr/>
        </p:nvPicPr>
        <p:blipFill>
          <a:blip r:embed="rId5" cstate="print">
            <a:duotone>
              <a:prstClr val="black"/>
              <a:srgbClr val="CCECFF">
                <a:tint val="45000"/>
                <a:satMod val="400000"/>
              </a:srgbClr>
            </a:duotone>
          </a:blip>
          <a:srcRect/>
          <a:stretch>
            <a:fillRect/>
          </a:stretch>
        </p:blipFill>
        <p:spPr bwMode="auto">
          <a:xfrm>
            <a:off x="1905000" y="2895600"/>
            <a:ext cx="3164473" cy="1828800"/>
          </a:xfrm>
          <a:prstGeom prst="rect">
            <a:avLst/>
          </a:prstGeom>
          <a:noFill/>
        </p:spPr>
      </p:pic>
      <p:sp>
        <p:nvSpPr>
          <p:cNvPr id="28" name="Cloud Callout 27"/>
          <p:cNvSpPr/>
          <p:nvPr/>
        </p:nvSpPr>
        <p:spPr>
          <a:xfrm>
            <a:off x="4495800" y="1676400"/>
            <a:ext cx="1676400" cy="1143000"/>
          </a:xfrm>
          <a:prstGeom prst="cloudCallout">
            <a:avLst>
              <a:gd name="adj1" fmla="val -75600"/>
              <a:gd name="adj2" fmla="val 7859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3200" dirty="0" smtClean="0"/>
              <a:t>2. … </a:t>
            </a:r>
            <a:endParaRPr lang="en-GB" sz="3200" dirty="0"/>
          </a:p>
        </p:txBody>
      </p:sp>
      <p:sp>
        <p:nvSpPr>
          <p:cNvPr id="30" name="Cloud Callout 29"/>
          <p:cNvSpPr/>
          <p:nvPr/>
        </p:nvSpPr>
        <p:spPr>
          <a:xfrm>
            <a:off x="152400" y="4267200"/>
            <a:ext cx="2133600" cy="1447800"/>
          </a:xfrm>
          <a:prstGeom prst="cloudCallout">
            <a:avLst>
              <a:gd name="adj1" fmla="val 54797"/>
              <a:gd name="adj2" fmla="val -52051"/>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3600" b="1" dirty="0" smtClean="0"/>
              <a:t>3. … </a:t>
            </a:r>
            <a:endParaRPr lang="en-GB" sz="3600" b="1" dirty="0"/>
          </a:p>
        </p:txBody>
      </p:sp>
      <p:sp>
        <p:nvSpPr>
          <p:cNvPr id="31" name="Cloud Callout 30"/>
          <p:cNvSpPr/>
          <p:nvPr/>
        </p:nvSpPr>
        <p:spPr>
          <a:xfrm>
            <a:off x="3886200" y="4572000"/>
            <a:ext cx="1676400" cy="1143000"/>
          </a:xfrm>
          <a:prstGeom prst="cloudCallout">
            <a:avLst>
              <a:gd name="adj1" fmla="val -25333"/>
              <a:gd name="adj2" fmla="val -69636"/>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4000" dirty="0" smtClean="0"/>
              <a:t>4. … </a:t>
            </a:r>
            <a:endParaRPr lang="en-GB" sz="4000" dirty="0"/>
          </a:p>
        </p:txBody>
      </p:sp>
      <p:sp>
        <p:nvSpPr>
          <p:cNvPr id="32" name="Cloud Callout 31"/>
          <p:cNvSpPr/>
          <p:nvPr/>
        </p:nvSpPr>
        <p:spPr>
          <a:xfrm flipH="1">
            <a:off x="1143000" y="1752600"/>
            <a:ext cx="1219200" cy="1143000"/>
          </a:xfrm>
          <a:prstGeom prst="cloudCallout">
            <a:avLst>
              <a:gd name="adj1" fmla="val -75600"/>
              <a:gd name="adj2" fmla="val 7859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2800" b="1" dirty="0" smtClean="0"/>
              <a:t>1… </a:t>
            </a:r>
            <a:endParaRPr lang="en-GB" sz="2800" b="1" dirty="0"/>
          </a:p>
        </p:txBody>
      </p:sp>
      <p:sp>
        <p:nvSpPr>
          <p:cNvPr id="17" name="Title 1"/>
          <p:cNvSpPr>
            <a:spLocks noGrp="1"/>
          </p:cNvSpPr>
          <p:nvPr>
            <p:ph type="title"/>
          </p:nvPr>
        </p:nvSpPr>
        <p:spPr>
          <a:xfrm>
            <a:off x="304800" y="274638"/>
            <a:ext cx="8382000" cy="1143000"/>
          </a:xfrm>
        </p:spPr>
        <p:txBody>
          <a:bodyPr>
            <a:normAutofit/>
          </a:bodyPr>
          <a:lstStyle/>
          <a:p>
            <a:r>
              <a:rPr lang="en-GB" b="1" dirty="0" smtClean="0">
                <a:solidFill>
                  <a:schemeClr val="accent3"/>
                </a:solidFill>
              </a:rPr>
              <a:t>Q 1 Mon institution durable</a:t>
            </a:r>
            <a:endParaRPr lang="en-GB" b="1" dirty="0">
              <a:solidFill>
                <a:schemeClr val="accent3"/>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6600" b="1" dirty="0" smtClean="0"/>
              <a:t>Q2</a:t>
            </a:r>
            <a:r>
              <a:rPr lang="en-GB" dirty="0" smtClean="0"/>
              <a:t> </a:t>
            </a:r>
            <a:endParaRPr lang="en-GB" dirty="0"/>
          </a:p>
        </p:txBody>
      </p:sp>
      <p:sp>
        <p:nvSpPr>
          <p:cNvPr id="3" name="Content Placeholder 2"/>
          <p:cNvSpPr>
            <a:spLocks noGrp="1"/>
          </p:cNvSpPr>
          <p:nvPr>
            <p:ph idx="1"/>
          </p:nvPr>
        </p:nvSpPr>
        <p:spPr>
          <a:xfrm>
            <a:off x="609600" y="1600200"/>
            <a:ext cx="8077200" cy="4525963"/>
          </a:xfrm>
        </p:spPr>
        <p:txBody>
          <a:bodyPr>
            <a:normAutofit/>
          </a:bodyPr>
          <a:lstStyle/>
          <a:p>
            <a:pPr marL="180975" indent="-1588" algn="ctr">
              <a:buNone/>
            </a:pPr>
            <a:r>
              <a:rPr lang="fr-FR" sz="6000" b="1" dirty="0" smtClean="0"/>
              <a:t>Développons un plan pour «réaliser», à travers les lentilles ESD</a:t>
            </a:r>
            <a:endParaRPr lang="en-GB" sz="6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iro\AppData\Local\Microsoft\Windows\INetCache\IE\YP7O4SOK\clock-icon[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1600200"/>
            <a:ext cx="1605421" cy="1600200"/>
          </a:xfrm>
          <a:prstGeom prst="rect">
            <a:avLst/>
          </a:prstGeom>
          <a:noFill/>
        </p:spPr>
      </p:pic>
      <p:sp>
        <p:nvSpPr>
          <p:cNvPr id="5" name="TextBox 4"/>
          <p:cNvSpPr txBox="1"/>
          <p:nvPr/>
        </p:nvSpPr>
        <p:spPr>
          <a:xfrm>
            <a:off x="7330224" y="2448580"/>
            <a:ext cx="1204176" cy="523220"/>
          </a:xfrm>
          <a:prstGeom prst="rect">
            <a:avLst/>
          </a:prstGeom>
          <a:noFill/>
        </p:spPr>
        <p:txBody>
          <a:bodyPr wrap="none" rtlCol="0">
            <a:spAutoFit/>
          </a:bodyPr>
          <a:lstStyle/>
          <a:p>
            <a:r>
              <a:rPr lang="en-GB" sz="2800" b="1" dirty="0" smtClean="0">
                <a:solidFill>
                  <a:srgbClr val="92D050"/>
                </a:solidFill>
              </a:rPr>
              <a:t>10 min</a:t>
            </a:r>
            <a:endParaRPr lang="en-GB" sz="2800" b="1" dirty="0">
              <a:solidFill>
                <a:srgbClr val="92D050"/>
              </a:solidFill>
            </a:endParaRPr>
          </a:p>
        </p:txBody>
      </p:sp>
      <p:grpSp>
        <p:nvGrpSpPr>
          <p:cNvPr id="2" name="Group 9"/>
          <p:cNvGrpSpPr/>
          <p:nvPr/>
        </p:nvGrpSpPr>
        <p:grpSpPr>
          <a:xfrm>
            <a:off x="7010400" y="3962400"/>
            <a:ext cx="1828800" cy="914400"/>
            <a:chOff x="7010400" y="3733801"/>
            <a:chExt cx="1828800" cy="761999"/>
          </a:xfrm>
        </p:grpSpPr>
        <p:grpSp>
          <p:nvGrpSpPr>
            <p:cNvPr id="3" name="Group 11"/>
            <p:cNvGrpSpPr/>
            <p:nvPr/>
          </p:nvGrpSpPr>
          <p:grpSpPr>
            <a:xfrm>
              <a:off x="7543800" y="3749040"/>
              <a:ext cx="1295400" cy="670560"/>
              <a:chOff x="7162800" y="3657600"/>
              <a:chExt cx="1424940" cy="670560"/>
            </a:xfrm>
          </p:grpSpPr>
          <p:pic>
            <p:nvPicPr>
              <p:cNvPr id="13" name="Picture 12" descr="ignition-pair.png"/>
              <p:cNvPicPr>
                <a:picLocks noChangeAspect="1"/>
              </p:cNvPicPr>
              <p:nvPr/>
            </p:nvPicPr>
            <p:blipFill>
              <a:blip r:embed="rId3" cstate="print">
                <a:clrChange>
                  <a:clrFrom>
                    <a:srgbClr val="FFFFFF"/>
                  </a:clrFrom>
                  <a:clrTo>
                    <a:srgbClr val="FFFFFF">
                      <a:alpha val="0"/>
                    </a:srgbClr>
                  </a:clrTo>
                </a:clrChange>
              </a:blip>
              <a:stretch>
                <a:fillRect/>
              </a:stretch>
            </p:blipFill>
            <p:spPr>
              <a:xfrm>
                <a:off x="7162800" y="3657600"/>
                <a:ext cx="838200" cy="670560"/>
              </a:xfrm>
              <a:prstGeom prst="rect">
                <a:avLst/>
              </a:prstGeom>
            </p:spPr>
          </p:pic>
          <p:pic>
            <p:nvPicPr>
              <p:cNvPr id="14" name="Picture 13" descr="ignition-pair.png"/>
              <p:cNvPicPr>
                <a:picLocks noChangeAspect="1"/>
              </p:cNvPicPr>
              <p:nvPr/>
            </p:nvPicPr>
            <p:blipFill>
              <a:blip r:embed="rId3" cstate="print">
                <a:clrChange>
                  <a:clrFrom>
                    <a:srgbClr val="FFFFFF"/>
                  </a:clrFrom>
                  <a:clrTo>
                    <a:srgbClr val="FFFFFF">
                      <a:alpha val="0"/>
                    </a:srgbClr>
                  </a:clrTo>
                </a:clrChange>
              </a:blip>
              <a:stretch>
                <a:fillRect/>
              </a:stretch>
            </p:blipFill>
            <p:spPr>
              <a:xfrm>
                <a:off x="7749540" y="3657600"/>
                <a:ext cx="838200" cy="670560"/>
              </a:xfrm>
              <a:prstGeom prst="rect">
                <a:avLst/>
              </a:prstGeom>
            </p:spPr>
          </p:pic>
        </p:grpSp>
        <p:pic>
          <p:nvPicPr>
            <p:cNvPr id="12" name="Picture 11" descr="ignition-pair.png"/>
            <p:cNvPicPr>
              <a:picLocks noChangeAspect="1"/>
            </p:cNvPicPr>
            <p:nvPr/>
          </p:nvPicPr>
          <p:blipFill>
            <a:blip r:embed="rId4" cstate="print">
              <a:clrChange>
                <a:clrFrom>
                  <a:srgbClr val="FFFFFF"/>
                </a:clrFrom>
                <a:clrTo>
                  <a:srgbClr val="FFFFFF">
                    <a:alpha val="0"/>
                  </a:srgbClr>
                </a:clrTo>
              </a:clrChange>
            </a:blip>
            <a:stretch>
              <a:fillRect/>
            </a:stretch>
          </p:blipFill>
          <p:spPr>
            <a:xfrm>
              <a:off x="7010400" y="3733801"/>
              <a:ext cx="762000" cy="761999"/>
            </a:xfrm>
            <a:prstGeom prst="rect">
              <a:avLst/>
            </a:prstGeom>
          </p:spPr>
        </p:pic>
      </p:grpSp>
      <p:sp>
        <p:nvSpPr>
          <p:cNvPr id="15" name="TextBox 14"/>
          <p:cNvSpPr txBox="1"/>
          <p:nvPr/>
        </p:nvSpPr>
        <p:spPr>
          <a:xfrm>
            <a:off x="6781800" y="4724400"/>
            <a:ext cx="2286000" cy="430887"/>
          </a:xfrm>
          <a:prstGeom prst="rect">
            <a:avLst/>
          </a:prstGeom>
          <a:noFill/>
        </p:spPr>
        <p:txBody>
          <a:bodyPr wrap="square" rtlCol="0">
            <a:spAutoFit/>
          </a:bodyPr>
          <a:lstStyle/>
          <a:p>
            <a:pPr algn="ctr"/>
            <a:r>
              <a:rPr lang="en-GB" sz="2200" b="1" dirty="0" smtClean="0"/>
              <a:t>Group </a:t>
            </a:r>
            <a:r>
              <a:rPr lang="en-GB" sz="2200" b="1" dirty="0" err="1" smtClean="0"/>
              <a:t>exercice</a:t>
            </a:r>
            <a:endParaRPr lang="en-GB" sz="2200" b="1" dirty="0"/>
          </a:p>
        </p:txBody>
      </p:sp>
      <p:sp>
        <p:nvSpPr>
          <p:cNvPr id="16" name="Content Placeholder 2"/>
          <p:cNvSpPr>
            <a:spLocks noGrp="1"/>
          </p:cNvSpPr>
          <p:nvPr>
            <p:ph idx="1"/>
          </p:nvPr>
        </p:nvSpPr>
        <p:spPr>
          <a:xfrm>
            <a:off x="304800" y="1600200"/>
            <a:ext cx="7239000" cy="4953000"/>
          </a:xfrm>
        </p:spPr>
        <p:txBody>
          <a:bodyPr>
            <a:noAutofit/>
          </a:bodyPr>
          <a:lstStyle/>
          <a:p>
            <a:pPr marL="0" indent="0">
              <a:buNone/>
            </a:pPr>
            <a:r>
              <a:rPr lang="fr-FR" sz="2600" b="1" dirty="0" smtClean="0"/>
              <a:t>1. Identifier les alliés</a:t>
            </a:r>
          </a:p>
          <a:p>
            <a:pPr marL="0" indent="0">
              <a:buNone/>
            </a:pPr>
            <a:r>
              <a:rPr lang="fr-FR" sz="2600" dirty="0" smtClean="0"/>
              <a:t>Une vision doit être partagée pour libérer son pouvoir. Remue-méninges pour les personnes et </a:t>
            </a:r>
            <a:br>
              <a:rPr lang="fr-FR" sz="2600" dirty="0" smtClean="0"/>
            </a:br>
            <a:r>
              <a:rPr lang="fr-FR" sz="2600" dirty="0" smtClean="0"/>
              <a:t>les groupes qui partagent votre vision et peuvent être vos alliés potentiels.</a:t>
            </a:r>
          </a:p>
          <a:p>
            <a:pPr marL="0" indent="0">
              <a:buNone/>
            </a:pPr>
            <a:r>
              <a:rPr lang="fr-FR" sz="2600" dirty="0" smtClean="0"/>
              <a:t>Cartographier les </a:t>
            </a:r>
            <a:r>
              <a:rPr lang="fr-FR" sz="2600" u="sng" dirty="0" smtClean="0"/>
              <a:t>compagnons d'école </a:t>
            </a:r>
            <a:r>
              <a:rPr lang="fr-FR" sz="2600" dirty="0" smtClean="0"/>
              <a:t>(administration, élèves, enseignants, parents, personnel d'exploitation) et les </a:t>
            </a:r>
            <a:r>
              <a:rPr lang="fr-FR" sz="2600" u="sng" dirty="0" smtClean="0"/>
              <a:t>compagnons extrascolaires</a:t>
            </a:r>
            <a:r>
              <a:rPr lang="fr-FR" sz="2600" dirty="0" smtClean="0"/>
              <a:t> (autorités locales, autres écoles, sponsors, etc.).</a:t>
            </a:r>
          </a:p>
          <a:p>
            <a:pPr marL="0" indent="0">
              <a:buNone/>
            </a:pPr>
            <a:r>
              <a:rPr lang="fr-FR" sz="2600" dirty="0" smtClean="0"/>
              <a:t>Comment allez-vous les inviter dans le processus?</a:t>
            </a:r>
          </a:p>
          <a:p>
            <a:pPr marL="0" indent="0">
              <a:buNone/>
            </a:pPr>
            <a:r>
              <a:rPr lang="fr-FR" sz="2600" dirty="0" smtClean="0"/>
              <a:t>Comment allez-vous les convaincre et les mobiliser?</a:t>
            </a:r>
            <a:endParaRPr lang="en-GB" sz="2600" dirty="0" smtClean="0"/>
          </a:p>
        </p:txBody>
      </p:sp>
      <p:sp>
        <p:nvSpPr>
          <p:cNvPr id="19" name="Title 1"/>
          <p:cNvSpPr>
            <a:spLocks noGrp="1"/>
          </p:cNvSpPr>
          <p:nvPr>
            <p:ph type="title"/>
          </p:nvPr>
        </p:nvSpPr>
        <p:spPr>
          <a:xfrm>
            <a:off x="0" y="274638"/>
            <a:ext cx="9144000" cy="1143000"/>
          </a:xfrm>
        </p:spPr>
        <p:txBody>
          <a:bodyPr>
            <a:normAutofit/>
          </a:bodyPr>
          <a:lstStyle/>
          <a:p>
            <a:r>
              <a:rPr lang="en-GB" b="1" dirty="0" smtClean="0">
                <a:solidFill>
                  <a:schemeClr val="accent3"/>
                </a:solidFill>
              </a:rPr>
              <a:t>Q2 </a:t>
            </a:r>
            <a:r>
              <a:rPr lang="fr-FR" b="1" dirty="0" smtClean="0">
                <a:solidFill>
                  <a:schemeClr val="accent3"/>
                </a:solidFill>
              </a:rPr>
              <a:t>Modèle de gestion du changement</a:t>
            </a:r>
            <a:endParaRPr lang="en-GB" b="1" dirty="0">
              <a:solidFill>
                <a:schemeClr val="accent3"/>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iro\AppData\Local\Microsoft\Windows\INetCache\IE\YP7O4SOK\clock-icon[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1600200"/>
            <a:ext cx="1605421" cy="1600200"/>
          </a:xfrm>
          <a:prstGeom prst="rect">
            <a:avLst/>
          </a:prstGeom>
          <a:noFill/>
        </p:spPr>
      </p:pic>
      <p:sp>
        <p:nvSpPr>
          <p:cNvPr id="5" name="TextBox 4"/>
          <p:cNvSpPr txBox="1"/>
          <p:nvPr/>
        </p:nvSpPr>
        <p:spPr>
          <a:xfrm>
            <a:off x="7330224" y="2448580"/>
            <a:ext cx="1204176" cy="523220"/>
          </a:xfrm>
          <a:prstGeom prst="rect">
            <a:avLst/>
          </a:prstGeom>
          <a:noFill/>
        </p:spPr>
        <p:txBody>
          <a:bodyPr wrap="none" rtlCol="0">
            <a:spAutoFit/>
          </a:bodyPr>
          <a:lstStyle/>
          <a:p>
            <a:r>
              <a:rPr lang="en-GB" sz="2800" b="1" dirty="0" smtClean="0">
                <a:solidFill>
                  <a:srgbClr val="92D050"/>
                </a:solidFill>
              </a:rPr>
              <a:t>10 min</a:t>
            </a:r>
            <a:endParaRPr lang="en-GB" sz="2800" b="1" dirty="0">
              <a:solidFill>
                <a:srgbClr val="92D050"/>
              </a:solidFill>
            </a:endParaRPr>
          </a:p>
        </p:txBody>
      </p:sp>
      <p:grpSp>
        <p:nvGrpSpPr>
          <p:cNvPr id="2" name="Group 9"/>
          <p:cNvGrpSpPr/>
          <p:nvPr/>
        </p:nvGrpSpPr>
        <p:grpSpPr>
          <a:xfrm>
            <a:off x="7010400" y="3962400"/>
            <a:ext cx="1828800" cy="914400"/>
            <a:chOff x="7010400" y="3733801"/>
            <a:chExt cx="1828800" cy="761999"/>
          </a:xfrm>
        </p:grpSpPr>
        <p:grpSp>
          <p:nvGrpSpPr>
            <p:cNvPr id="3" name="Group 11"/>
            <p:cNvGrpSpPr/>
            <p:nvPr/>
          </p:nvGrpSpPr>
          <p:grpSpPr>
            <a:xfrm>
              <a:off x="7543800" y="3749040"/>
              <a:ext cx="1295400" cy="670560"/>
              <a:chOff x="7162800" y="3657600"/>
              <a:chExt cx="1424940" cy="670560"/>
            </a:xfrm>
          </p:grpSpPr>
          <p:pic>
            <p:nvPicPr>
              <p:cNvPr id="13" name="Picture 12" descr="ignition-pair.png"/>
              <p:cNvPicPr>
                <a:picLocks noChangeAspect="1"/>
              </p:cNvPicPr>
              <p:nvPr/>
            </p:nvPicPr>
            <p:blipFill>
              <a:blip r:embed="rId3" cstate="print">
                <a:clrChange>
                  <a:clrFrom>
                    <a:srgbClr val="FFFFFF"/>
                  </a:clrFrom>
                  <a:clrTo>
                    <a:srgbClr val="FFFFFF">
                      <a:alpha val="0"/>
                    </a:srgbClr>
                  </a:clrTo>
                </a:clrChange>
              </a:blip>
              <a:stretch>
                <a:fillRect/>
              </a:stretch>
            </p:blipFill>
            <p:spPr>
              <a:xfrm>
                <a:off x="7162800" y="3657600"/>
                <a:ext cx="838200" cy="670560"/>
              </a:xfrm>
              <a:prstGeom prst="rect">
                <a:avLst/>
              </a:prstGeom>
            </p:spPr>
          </p:pic>
          <p:pic>
            <p:nvPicPr>
              <p:cNvPr id="14" name="Picture 13" descr="ignition-pair.png"/>
              <p:cNvPicPr>
                <a:picLocks noChangeAspect="1"/>
              </p:cNvPicPr>
              <p:nvPr/>
            </p:nvPicPr>
            <p:blipFill>
              <a:blip r:embed="rId3" cstate="print">
                <a:clrChange>
                  <a:clrFrom>
                    <a:srgbClr val="FFFFFF"/>
                  </a:clrFrom>
                  <a:clrTo>
                    <a:srgbClr val="FFFFFF">
                      <a:alpha val="0"/>
                    </a:srgbClr>
                  </a:clrTo>
                </a:clrChange>
              </a:blip>
              <a:stretch>
                <a:fillRect/>
              </a:stretch>
            </p:blipFill>
            <p:spPr>
              <a:xfrm>
                <a:off x="7749540" y="3657600"/>
                <a:ext cx="838200" cy="670560"/>
              </a:xfrm>
              <a:prstGeom prst="rect">
                <a:avLst/>
              </a:prstGeom>
            </p:spPr>
          </p:pic>
        </p:grpSp>
        <p:pic>
          <p:nvPicPr>
            <p:cNvPr id="12" name="Picture 11" descr="ignition-pair.png"/>
            <p:cNvPicPr>
              <a:picLocks noChangeAspect="1"/>
            </p:cNvPicPr>
            <p:nvPr/>
          </p:nvPicPr>
          <p:blipFill>
            <a:blip r:embed="rId4" cstate="print">
              <a:clrChange>
                <a:clrFrom>
                  <a:srgbClr val="FFFFFF"/>
                </a:clrFrom>
                <a:clrTo>
                  <a:srgbClr val="FFFFFF">
                    <a:alpha val="0"/>
                  </a:srgbClr>
                </a:clrTo>
              </a:clrChange>
            </a:blip>
            <a:stretch>
              <a:fillRect/>
            </a:stretch>
          </p:blipFill>
          <p:spPr>
            <a:xfrm>
              <a:off x="7010400" y="3733801"/>
              <a:ext cx="762000" cy="761999"/>
            </a:xfrm>
            <a:prstGeom prst="rect">
              <a:avLst/>
            </a:prstGeom>
          </p:spPr>
        </p:pic>
      </p:grpSp>
      <p:sp>
        <p:nvSpPr>
          <p:cNvPr id="15" name="TextBox 14"/>
          <p:cNvSpPr txBox="1"/>
          <p:nvPr/>
        </p:nvSpPr>
        <p:spPr>
          <a:xfrm>
            <a:off x="6781800" y="4724400"/>
            <a:ext cx="2286000" cy="430887"/>
          </a:xfrm>
          <a:prstGeom prst="rect">
            <a:avLst/>
          </a:prstGeom>
          <a:noFill/>
        </p:spPr>
        <p:txBody>
          <a:bodyPr wrap="square" rtlCol="0">
            <a:spAutoFit/>
          </a:bodyPr>
          <a:lstStyle/>
          <a:p>
            <a:pPr algn="ctr"/>
            <a:r>
              <a:rPr lang="en-GB" sz="2200" b="1" dirty="0" smtClean="0"/>
              <a:t>Group </a:t>
            </a:r>
            <a:r>
              <a:rPr lang="en-GB" sz="2200" b="1" dirty="0" err="1" smtClean="0"/>
              <a:t>exercice</a:t>
            </a:r>
            <a:endParaRPr lang="en-GB" sz="2200" b="1" dirty="0"/>
          </a:p>
        </p:txBody>
      </p:sp>
      <p:sp>
        <p:nvSpPr>
          <p:cNvPr id="18" name="Title 1"/>
          <p:cNvSpPr>
            <a:spLocks noGrp="1"/>
          </p:cNvSpPr>
          <p:nvPr>
            <p:ph type="title"/>
          </p:nvPr>
        </p:nvSpPr>
        <p:spPr>
          <a:xfrm>
            <a:off x="0" y="274638"/>
            <a:ext cx="9144000" cy="1143000"/>
          </a:xfrm>
        </p:spPr>
        <p:txBody>
          <a:bodyPr>
            <a:normAutofit/>
          </a:bodyPr>
          <a:lstStyle/>
          <a:p>
            <a:r>
              <a:rPr lang="en-GB" b="1" dirty="0" smtClean="0">
                <a:solidFill>
                  <a:schemeClr val="accent3"/>
                </a:solidFill>
              </a:rPr>
              <a:t>Q2 </a:t>
            </a:r>
            <a:r>
              <a:rPr lang="fr-FR" b="1" dirty="0" smtClean="0">
                <a:solidFill>
                  <a:schemeClr val="accent3"/>
                </a:solidFill>
              </a:rPr>
              <a:t>Modèle de gestion du changement</a:t>
            </a:r>
            <a:endParaRPr lang="en-GB" b="1" dirty="0">
              <a:solidFill>
                <a:schemeClr val="accent3"/>
              </a:solidFill>
            </a:endParaRPr>
          </a:p>
        </p:txBody>
      </p:sp>
      <p:sp>
        <p:nvSpPr>
          <p:cNvPr id="16" name="Content Placeholder 2"/>
          <p:cNvSpPr>
            <a:spLocks noGrp="1"/>
          </p:cNvSpPr>
          <p:nvPr>
            <p:ph idx="1"/>
          </p:nvPr>
        </p:nvSpPr>
        <p:spPr>
          <a:xfrm>
            <a:off x="457200" y="1600200"/>
            <a:ext cx="5867400" cy="4830763"/>
          </a:xfrm>
        </p:spPr>
        <p:txBody>
          <a:bodyPr>
            <a:normAutofit/>
          </a:bodyPr>
          <a:lstStyle/>
          <a:p>
            <a:pPr marL="0" indent="0">
              <a:buNone/>
            </a:pPr>
            <a:r>
              <a:rPr lang="fr-FR" sz="2600" b="1" dirty="0" smtClean="0"/>
              <a:t>2. Identifier les actions</a:t>
            </a:r>
          </a:p>
          <a:p>
            <a:pPr marL="0" indent="0">
              <a:buNone/>
            </a:pPr>
            <a:r>
              <a:rPr lang="fr-FR" sz="2600" dirty="0" smtClean="0"/>
              <a:t>Faire un remue-méninges et énumérer quelques mesures </a:t>
            </a:r>
            <a:r>
              <a:rPr lang="fr-FR" sz="2600" u="sng" dirty="0" smtClean="0"/>
              <a:t>concrètes</a:t>
            </a:r>
            <a:r>
              <a:rPr lang="fr-FR" sz="2600" dirty="0" smtClean="0"/>
              <a:t> nécessaires pour atteindre la vision spécifique de l'école en question.</a:t>
            </a:r>
          </a:p>
          <a:p>
            <a:pPr marL="0" indent="0">
              <a:buNone/>
            </a:pPr>
            <a:r>
              <a:rPr lang="fr-FR" sz="2600" dirty="0" smtClean="0"/>
              <a:t>Évitez de rendre votre plan d'action trop complexe dès le début, sinon il peut décourager la participation.</a:t>
            </a:r>
          </a:p>
          <a:p>
            <a:pPr marL="0" indent="0">
              <a:buNone/>
            </a:pPr>
            <a:r>
              <a:rPr lang="fr-FR" sz="2600" dirty="0" smtClean="0"/>
              <a:t>Si possible et pertinent, essayez d'inclure des actions de faible technologie et à faible coût.</a:t>
            </a:r>
            <a:endParaRPr lang="en-GB" sz="26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iro\AppData\Local\Microsoft\Windows\INetCache\IE\YP7O4SOK\clock-icon[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1600200"/>
            <a:ext cx="1605421" cy="1600200"/>
          </a:xfrm>
          <a:prstGeom prst="rect">
            <a:avLst/>
          </a:prstGeom>
          <a:noFill/>
        </p:spPr>
      </p:pic>
      <p:sp>
        <p:nvSpPr>
          <p:cNvPr id="5" name="TextBox 4"/>
          <p:cNvSpPr txBox="1"/>
          <p:nvPr/>
        </p:nvSpPr>
        <p:spPr>
          <a:xfrm>
            <a:off x="7330224" y="2448580"/>
            <a:ext cx="1204176" cy="523220"/>
          </a:xfrm>
          <a:prstGeom prst="rect">
            <a:avLst/>
          </a:prstGeom>
          <a:noFill/>
        </p:spPr>
        <p:txBody>
          <a:bodyPr wrap="none" rtlCol="0">
            <a:spAutoFit/>
          </a:bodyPr>
          <a:lstStyle/>
          <a:p>
            <a:r>
              <a:rPr lang="en-GB" sz="2800" b="1" dirty="0" smtClean="0">
                <a:solidFill>
                  <a:srgbClr val="92D050"/>
                </a:solidFill>
              </a:rPr>
              <a:t>10 min</a:t>
            </a:r>
            <a:endParaRPr lang="en-GB" sz="2800" b="1" dirty="0">
              <a:solidFill>
                <a:srgbClr val="92D050"/>
              </a:solidFill>
            </a:endParaRPr>
          </a:p>
        </p:txBody>
      </p:sp>
      <p:grpSp>
        <p:nvGrpSpPr>
          <p:cNvPr id="2" name="Group 9"/>
          <p:cNvGrpSpPr/>
          <p:nvPr/>
        </p:nvGrpSpPr>
        <p:grpSpPr>
          <a:xfrm>
            <a:off x="7010400" y="3962400"/>
            <a:ext cx="1828800" cy="914400"/>
            <a:chOff x="7010400" y="3733801"/>
            <a:chExt cx="1828800" cy="761999"/>
          </a:xfrm>
        </p:grpSpPr>
        <p:grpSp>
          <p:nvGrpSpPr>
            <p:cNvPr id="3" name="Group 11"/>
            <p:cNvGrpSpPr/>
            <p:nvPr/>
          </p:nvGrpSpPr>
          <p:grpSpPr>
            <a:xfrm>
              <a:off x="7543800" y="3749040"/>
              <a:ext cx="1295400" cy="670560"/>
              <a:chOff x="7162800" y="3657600"/>
              <a:chExt cx="1424940" cy="670560"/>
            </a:xfrm>
          </p:grpSpPr>
          <p:pic>
            <p:nvPicPr>
              <p:cNvPr id="13" name="Picture 12" descr="ignition-pair.png"/>
              <p:cNvPicPr>
                <a:picLocks noChangeAspect="1"/>
              </p:cNvPicPr>
              <p:nvPr/>
            </p:nvPicPr>
            <p:blipFill>
              <a:blip r:embed="rId3" cstate="print">
                <a:clrChange>
                  <a:clrFrom>
                    <a:srgbClr val="FFFFFF"/>
                  </a:clrFrom>
                  <a:clrTo>
                    <a:srgbClr val="FFFFFF">
                      <a:alpha val="0"/>
                    </a:srgbClr>
                  </a:clrTo>
                </a:clrChange>
              </a:blip>
              <a:stretch>
                <a:fillRect/>
              </a:stretch>
            </p:blipFill>
            <p:spPr>
              <a:xfrm>
                <a:off x="7162800" y="3657600"/>
                <a:ext cx="838200" cy="670560"/>
              </a:xfrm>
              <a:prstGeom prst="rect">
                <a:avLst/>
              </a:prstGeom>
            </p:spPr>
          </p:pic>
          <p:pic>
            <p:nvPicPr>
              <p:cNvPr id="14" name="Picture 13" descr="ignition-pair.png"/>
              <p:cNvPicPr>
                <a:picLocks noChangeAspect="1"/>
              </p:cNvPicPr>
              <p:nvPr/>
            </p:nvPicPr>
            <p:blipFill>
              <a:blip r:embed="rId3" cstate="print">
                <a:clrChange>
                  <a:clrFrom>
                    <a:srgbClr val="FFFFFF"/>
                  </a:clrFrom>
                  <a:clrTo>
                    <a:srgbClr val="FFFFFF">
                      <a:alpha val="0"/>
                    </a:srgbClr>
                  </a:clrTo>
                </a:clrChange>
              </a:blip>
              <a:stretch>
                <a:fillRect/>
              </a:stretch>
            </p:blipFill>
            <p:spPr>
              <a:xfrm>
                <a:off x="7749540" y="3657600"/>
                <a:ext cx="838200" cy="670560"/>
              </a:xfrm>
              <a:prstGeom prst="rect">
                <a:avLst/>
              </a:prstGeom>
            </p:spPr>
          </p:pic>
        </p:grpSp>
        <p:pic>
          <p:nvPicPr>
            <p:cNvPr id="12" name="Picture 11" descr="ignition-pair.png"/>
            <p:cNvPicPr>
              <a:picLocks noChangeAspect="1"/>
            </p:cNvPicPr>
            <p:nvPr/>
          </p:nvPicPr>
          <p:blipFill>
            <a:blip r:embed="rId4" cstate="print">
              <a:clrChange>
                <a:clrFrom>
                  <a:srgbClr val="FFFFFF"/>
                </a:clrFrom>
                <a:clrTo>
                  <a:srgbClr val="FFFFFF">
                    <a:alpha val="0"/>
                  </a:srgbClr>
                </a:clrTo>
              </a:clrChange>
            </a:blip>
            <a:stretch>
              <a:fillRect/>
            </a:stretch>
          </p:blipFill>
          <p:spPr>
            <a:xfrm>
              <a:off x="7010400" y="3733801"/>
              <a:ext cx="762000" cy="761999"/>
            </a:xfrm>
            <a:prstGeom prst="rect">
              <a:avLst/>
            </a:prstGeom>
          </p:spPr>
        </p:pic>
      </p:grpSp>
      <p:sp>
        <p:nvSpPr>
          <p:cNvPr id="15" name="TextBox 14"/>
          <p:cNvSpPr txBox="1"/>
          <p:nvPr/>
        </p:nvSpPr>
        <p:spPr>
          <a:xfrm>
            <a:off x="6781800" y="4724400"/>
            <a:ext cx="2286000" cy="430887"/>
          </a:xfrm>
          <a:prstGeom prst="rect">
            <a:avLst/>
          </a:prstGeom>
          <a:noFill/>
        </p:spPr>
        <p:txBody>
          <a:bodyPr wrap="square" rtlCol="0">
            <a:spAutoFit/>
          </a:bodyPr>
          <a:lstStyle/>
          <a:p>
            <a:pPr algn="ctr"/>
            <a:r>
              <a:rPr lang="en-GB" sz="2200" b="1" dirty="0" smtClean="0"/>
              <a:t>Group </a:t>
            </a:r>
            <a:r>
              <a:rPr lang="en-GB" sz="2200" b="1" dirty="0" err="1" smtClean="0"/>
              <a:t>exercice</a:t>
            </a:r>
            <a:endParaRPr lang="en-GB" sz="2200" b="1" dirty="0"/>
          </a:p>
        </p:txBody>
      </p:sp>
      <p:sp>
        <p:nvSpPr>
          <p:cNvPr id="16" name="Content Placeholder 2"/>
          <p:cNvSpPr>
            <a:spLocks noGrp="1"/>
          </p:cNvSpPr>
          <p:nvPr>
            <p:ph idx="1"/>
          </p:nvPr>
        </p:nvSpPr>
        <p:spPr>
          <a:xfrm>
            <a:off x="457200" y="1600200"/>
            <a:ext cx="5867400" cy="4525963"/>
          </a:xfrm>
        </p:spPr>
        <p:txBody>
          <a:bodyPr>
            <a:normAutofit/>
          </a:bodyPr>
          <a:lstStyle/>
          <a:p>
            <a:pPr marL="0" indent="0">
              <a:buNone/>
            </a:pPr>
            <a:r>
              <a:rPr lang="fr-FR" sz="2600" b="1" dirty="0" smtClean="0"/>
              <a:t>3. Identifier les obstacles</a:t>
            </a:r>
          </a:p>
          <a:p>
            <a:pPr marL="0" indent="0">
              <a:buNone/>
            </a:pPr>
            <a:r>
              <a:rPr lang="fr-FR" sz="2600" dirty="0" smtClean="0"/>
              <a:t>Identifiez les obstacles qui pourraient nuire à la réalisation de votre vision (y compris votre propre façon de penser).</a:t>
            </a:r>
          </a:p>
          <a:p>
            <a:pPr marL="0" indent="0">
              <a:buNone/>
            </a:pPr>
            <a:r>
              <a:rPr lang="fr-FR" sz="2600" dirty="0" smtClean="0"/>
              <a:t>Énumérez un certain nombre d'obstacles et de façons de les résoudre, compatibles avec vos principes d'EDD.</a:t>
            </a:r>
            <a:endParaRPr lang="en-GB" sz="2600" dirty="0" smtClean="0"/>
          </a:p>
        </p:txBody>
      </p:sp>
      <p:sp>
        <p:nvSpPr>
          <p:cNvPr id="19" name="Title 1"/>
          <p:cNvSpPr txBox="1">
            <a:spLocks/>
          </p:cNvSpPr>
          <p:nvPr/>
        </p:nvSpPr>
        <p:spPr>
          <a:xfrm>
            <a:off x="0" y="228600"/>
            <a:ext cx="91440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accent3"/>
                </a:solidFill>
                <a:effectLst/>
                <a:uLnTx/>
                <a:uFillTx/>
                <a:latin typeface="+mj-lt"/>
                <a:ea typeface="+mj-ea"/>
                <a:cs typeface="+mj-cs"/>
              </a:rPr>
              <a:t>Q2 </a:t>
            </a:r>
            <a:r>
              <a:rPr kumimoji="0" lang="fr-FR" sz="4400" b="1" i="0" u="none" strike="noStrike" kern="1200" cap="none" spc="0" normalizeH="0" baseline="0" noProof="0" dirty="0" smtClean="0">
                <a:ln>
                  <a:noFill/>
                </a:ln>
                <a:solidFill>
                  <a:schemeClr val="accent3"/>
                </a:solidFill>
                <a:effectLst/>
                <a:uLnTx/>
                <a:uFillTx/>
                <a:latin typeface="+mj-lt"/>
                <a:ea typeface="+mj-ea"/>
                <a:cs typeface="+mj-cs"/>
              </a:rPr>
              <a:t>Modèle de gestion du changement</a:t>
            </a:r>
            <a:endParaRPr kumimoji="0" lang="en-GB" sz="4400" b="1" i="0" u="none" strike="noStrike" kern="1200" cap="none" spc="0" normalizeH="0" baseline="0" noProof="0" dirty="0">
              <a:ln>
                <a:noFill/>
              </a:ln>
              <a:solidFill>
                <a:schemeClr val="accent3"/>
              </a:solidFill>
              <a:effectLst/>
              <a:uLnTx/>
              <a:uFillTx/>
              <a:latin typeface="+mj-lt"/>
              <a:ea typeface="+mj-ea"/>
              <a:cs typeface="+mj-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iro\AppData\Local\Microsoft\Windows\INetCache\IE\YP7O4SOK\clock-icon[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1600200"/>
            <a:ext cx="1605421" cy="1600200"/>
          </a:xfrm>
          <a:prstGeom prst="rect">
            <a:avLst/>
          </a:prstGeom>
          <a:noFill/>
        </p:spPr>
      </p:pic>
      <p:sp>
        <p:nvSpPr>
          <p:cNvPr id="5" name="TextBox 4"/>
          <p:cNvSpPr txBox="1"/>
          <p:nvPr/>
        </p:nvSpPr>
        <p:spPr>
          <a:xfrm>
            <a:off x="7330224" y="2448580"/>
            <a:ext cx="1204176" cy="523220"/>
          </a:xfrm>
          <a:prstGeom prst="rect">
            <a:avLst/>
          </a:prstGeom>
          <a:noFill/>
        </p:spPr>
        <p:txBody>
          <a:bodyPr wrap="none" rtlCol="0">
            <a:spAutoFit/>
          </a:bodyPr>
          <a:lstStyle/>
          <a:p>
            <a:r>
              <a:rPr lang="en-GB" sz="2800" b="1" dirty="0" smtClean="0">
                <a:solidFill>
                  <a:srgbClr val="92D050"/>
                </a:solidFill>
              </a:rPr>
              <a:t>10 min</a:t>
            </a:r>
            <a:endParaRPr lang="en-GB" sz="2800" b="1" dirty="0">
              <a:solidFill>
                <a:srgbClr val="92D050"/>
              </a:solidFill>
            </a:endParaRPr>
          </a:p>
        </p:txBody>
      </p:sp>
      <p:grpSp>
        <p:nvGrpSpPr>
          <p:cNvPr id="2" name="Group 9"/>
          <p:cNvGrpSpPr/>
          <p:nvPr/>
        </p:nvGrpSpPr>
        <p:grpSpPr>
          <a:xfrm>
            <a:off x="7010400" y="3962400"/>
            <a:ext cx="1828800" cy="914400"/>
            <a:chOff x="7010400" y="3733801"/>
            <a:chExt cx="1828800" cy="761999"/>
          </a:xfrm>
        </p:grpSpPr>
        <p:grpSp>
          <p:nvGrpSpPr>
            <p:cNvPr id="3" name="Group 11"/>
            <p:cNvGrpSpPr/>
            <p:nvPr/>
          </p:nvGrpSpPr>
          <p:grpSpPr>
            <a:xfrm>
              <a:off x="7543800" y="3749040"/>
              <a:ext cx="1295400" cy="670560"/>
              <a:chOff x="7162800" y="3657600"/>
              <a:chExt cx="1424940" cy="670560"/>
            </a:xfrm>
          </p:grpSpPr>
          <p:pic>
            <p:nvPicPr>
              <p:cNvPr id="13" name="Picture 12" descr="ignition-pair.png"/>
              <p:cNvPicPr>
                <a:picLocks noChangeAspect="1"/>
              </p:cNvPicPr>
              <p:nvPr/>
            </p:nvPicPr>
            <p:blipFill>
              <a:blip r:embed="rId3" cstate="print">
                <a:clrChange>
                  <a:clrFrom>
                    <a:srgbClr val="FFFFFF"/>
                  </a:clrFrom>
                  <a:clrTo>
                    <a:srgbClr val="FFFFFF">
                      <a:alpha val="0"/>
                    </a:srgbClr>
                  </a:clrTo>
                </a:clrChange>
              </a:blip>
              <a:stretch>
                <a:fillRect/>
              </a:stretch>
            </p:blipFill>
            <p:spPr>
              <a:xfrm>
                <a:off x="7162800" y="3657600"/>
                <a:ext cx="838200" cy="670560"/>
              </a:xfrm>
              <a:prstGeom prst="rect">
                <a:avLst/>
              </a:prstGeom>
            </p:spPr>
          </p:pic>
          <p:pic>
            <p:nvPicPr>
              <p:cNvPr id="14" name="Picture 13" descr="ignition-pair.png"/>
              <p:cNvPicPr>
                <a:picLocks noChangeAspect="1"/>
              </p:cNvPicPr>
              <p:nvPr/>
            </p:nvPicPr>
            <p:blipFill>
              <a:blip r:embed="rId3" cstate="print">
                <a:clrChange>
                  <a:clrFrom>
                    <a:srgbClr val="FFFFFF"/>
                  </a:clrFrom>
                  <a:clrTo>
                    <a:srgbClr val="FFFFFF">
                      <a:alpha val="0"/>
                    </a:srgbClr>
                  </a:clrTo>
                </a:clrChange>
              </a:blip>
              <a:stretch>
                <a:fillRect/>
              </a:stretch>
            </p:blipFill>
            <p:spPr>
              <a:xfrm>
                <a:off x="7749540" y="3657600"/>
                <a:ext cx="838200" cy="670560"/>
              </a:xfrm>
              <a:prstGeom prst="rect">
                <a:avLst/>
              </a:prstGeom>
            </p:spPr>
          </p:pic>
        </p:grpSp>
        <p:pic>
          <p:nvPicPr>
            <p:cNvPr id="12" name="Picture 11" descr="ignition-pair.png"/>
            <p:cNvPicPr>
              <a:picLocks noChangeAspect="1"/>
            </p:cNvPicPr>
            <p:nvPr/>
          </p:nvPicPr>
          <p:blipFill>
            <a:blip r:embed="rId4" cstate="print">
              <a:clrChange>
                <a:clrFrom>
                  <a:srgbClr val="FFFFFF"/>
                </a:clrFrom>
                <a:clrTo>
                  <a:srgbClr val="FFFFFF">
                    <a:alpha val="0"/>
                  </a:srgbClr>
                </a:clrTo>
              </a:clrChange>
            </a:blip>
            <a:stretch>
              <a:fillRect/>
            </a:stretch>
          </p:blipFill>
          <p:spPr>
            <a:xfrm>
              <a:off x="7010400" y="3733801"/>
              <a:ext cx="762000" cy="761999"/>
            </a:xfrm>
            <a:prstGeom prst="rect">
              <a:avLst/>
            </a:prstGeom>
          </p:spPr>
        </p:pic>
      </p:grpSp>
      <p:sp>
        <p:nvSpPr>
          <p:cNvPr id="15" name="TextBox 14"/>
          <p:cNvSpPr txBox="1"/>
          <p:nvPr/>
        </p:nvSpPr>
        <p:spPr>
          <a:xfrm>
            <a:off x="6781800" y="4724400"/>
            <a:ext cx="2286000" cy="430887"/>
          </a:xfrm>
          <a:prstGeom prst="rect">
            <a:avLst/>
          </a:prstGeom>
          <a:noFill/>
        </p:spPr>
        <p:txBody>
          <a:bodyPr wrap="square" rtlCol="0">
            <a:spAutoFit/>
          </a:bodyPr>
          <a:lstStyle/>
          <a:p>
            <a:pPr algn="ctr"/>
            <a:r>
              <a:rPr lang="en-GB" sz="2200" b="1" dirty="0" smtClean="0"/>
              <a:t>Group </a:t>
            </a:r>
            <a:r>
              <a:rPr lang="en-GB" sz="2200" b="1" dirty="0" err="1" smtClean="0"/>
              <a:t>exercice</a:t>
            </a:r>
            <a:endParaRPr lang="en-GB" sz="2200" b="1" dirty="0"/>
          </a:p>
        </p:txBody>
      </p:sp>
      <p:sp>
        <p:nvSpPr>
          <p:cNvPr id="16" name="Content Placeholder 2"/>
          <p:cNvSpPr>
            <a:spLocks noGrp="1"/>
          </p:cNvSpPr>
          <p:nvPr>
            <p:ph idx="1"/>
          </p:nvPr>
        </p:nvSpPr>
        <p:spPr>
          <a:xfrm>
            <a:off x="457200" y="1600200"/>
            <a:ext cx="5867400" cy="4525963"/>
          </a:xfrm>
        </p:spPr>
        <p:txBody>
          <a:bodyPr>
            <a:normAutofit fontScale="92500" lnSpcReduction="10000"/>
          </a:bodyPr>
          <a:lstStyle/>
          <a:p>
            <a:pPr marL="0" indent="0">
              <a:buNone/>
            </a:pPr>
            <a:r>
              <a:rPr lang="fr-FR" sz="2600" b="1" dirty="0" smtClean="0"/>
              <a:t>4. Identifier les ressources</a:t>
            </a:r>
          </a:p>
          <a:p>
            <a:pPr marL="0" indent="0">
              <a:buNone/>
            </a:pPr>
            <a:r>
              <a:rPr lang="fr-FR" sz="2600" dirty="0" smtClean="0"/>
              <a:t>Identifier les </a:t>
            </a:r>
            <a:r>
              <a:rPr lang="fr-FR" sz="2600" u="sng" dirty="0" smtClean="0"/>
              <a:t>ressources humaines</a:t>
            </a:r>
            <a:r>
              <a:rPr lang="fr-FR" sz="2600" dirty="0" smtClean="0"/>
              <a:t>, l'information et l'assistance disponibles qui peuvent aider à réaliser la vision.</a:t>
            </a:r>
          </a:p>
          <a:p>
            <a:pPr marL="0" indent="0">
              <a:buNone/>
            </a:pPr>
            <a:r>
              <a:rPr lang="fr-FR" sz="2600" dirty="0" smtClean="0"/>
              <a:t>Identifier les </a:t>
            </a:r>
            <a:r>
              <a:rPr lang="fr-FR" sz="2600" u="sng" dirty="0" smtClean="0"/>
              <a:t>ressources financières </a:t>
            </a:r>
            <a:r>
              <a:rPr lang="fr-FR" sz="2600" dirty="0" smtClean="0"/>
              <a:t>(parents, programmes, subventions, bazars, etc.).</a:t>
            </a:r>
          </a:p>
          <a:p>
            <a:pPr marL="0" indent="0">
              <a:buNone/>
            </a:pPr>
            <a:r>
              <a:rPr lang="fr-FR" sz="2600" dirty="0" smtClean="0"/>
              <a:t>Identifier les </a:t>
            </a:r>
            <a:r>
              <a:rPr lang="fr-FR" sz="2600" u="sng" dirty="0" smtClean="0"/>
              <a:t>sponsors</a:t>
            </a:r>
            <a:r>
              <a:rPr lang="fr-FR" sz="2600" dirty="0" smtClean="0"/>
              <a:t> possibles pour vos activités prévues, par ex. une compagnie pour donner un réservoir d'eau pour la récolte de l'eau de pluie; graines pour la plantation d'arbres; bacs de recyclage; etc.</a:t>
            </a:r>
            <a:r>
              <a:rPr lang="en-US" sz="2600" dirty="0" smtClean="0"/>
              <a:t/>
            </a:r>
            <a:br>
              <a:rPr lang="en-US" sz="2600" dirty="0" smtClean="0"/>
            </a:br>
            <a:endParaRPr lang="en-GB" sz="2600" dirty="0" smtClean="0"/>
          </a:p>
        </p:txBody>
      </p:sp>
      <p:sp>
        <p:nvSpPr>
          <p:cNvPr id="19" name="Title 1"/>
          <p:cNvSpPr>
            <a:spLocks noGrp="1"/>
          </p:cNvSpPr>
          <p:nvPr>
            <p:ph type="title"/>
          </p:nvPr>
        </p:nvSpPr>
        <p:spPr>
          <a:xfrm>
            <a:off x="0" y="274638"/>
            <a:ext cx="9144000" cy="1143000"/>
          </a:xfrm>
        </p:spPr>
        <p:txBody>
          <a:bodyPr>
            <a:normAutofit/>
          </a:bodyPr>
          <a:lstStyle/>
          <a:p>
            <a:r>
              <a:rPr lang="en-GB" b="1" dirty="0" smtClean="0">
                <a:solidFill>
                  <a:schemeClr val="accent3"/>
                </a:solidFill>
              </a:rPr>
              <a:t>Q2 </a:t>
            </a:r>
            <a:r>
              <a:rPr lang="fr-FR" b="1" dirty="0" smtClean="0">
                <a:solidFill>
                  <a:schemeClr val="accent3"/>
                </a:solidFill>
              </a:rPr>
              <a:t>Modèle de gestion du changement</a:t>
            </a:r>
            <a:endParaRPr lang="en-GB" b="1" dirty="0">
              <a:solidFill>
                <a:schemeClr val="accent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457200" y="1676400"/>
            <a:ext cx="5867400" cy="4525963"/>
          </a:xfrm>
        </p:spPr>
        <p:txBody>
          <a:bodyPr>
            <a:normAutofit/>
          </a:bodyPr>
          <a:lstStyle/>
          <a:p>
            <a:pPr marL="0" indent="0">
              <a:buNone/>
            </a:pPr>
            <a:r>
              <a:rPr lang="en-GB" sz="2800" b="1" dirty="0" smtClean="0"/>
              <a:t>Briefly present your model</a:t>
            </a:r>
            <a:r>
              <a:rPr lang="en-GB" sz="2800" dirty="0" smtClean="0"/>
              <a:t> </a:t>
            </a:r>
          </a:p>
          <a:p>
            <a:pPr marL="0" indent="0">
              <a:buNone/>
            </a:pPr>
            <a:r>
              <a:rPr lang="fr-FR" sz="2800" dirty="0" smtClean="0"/>
              <a:t>Présentez brièvement votre modèle.</a:t>
            </a:r>
          </a:p>
          <a:p>
            <a:pPr marL="0" indent="0">
              <a:buNone/>
            </a:pPr>
            <a:r>
              <a:rPr lang="fr-FR" sz="2800" dirty="0" smtClean="0"/>
              <a:t>D'autres groupes peuvent commenter comment vous pouvez surmonter les obstacles identifiés.</a:t>
            </a:r>
            <a:endParaRPr lang="en-GB" sz="2800" dirty="0" smtClean="0"/>
          </a:p>
        </p:txBody>
      </p:sp>
      <p:pic>
        <p:nvPicPr>
          <p:cNvPr id="17" name="Picture 16" descr="C:\Users\iro\AppData\Local\Microsoft\Windows\INetCache\IE\YP7O4SOK\clock-icon[1].jpg"/>
          <p:cNvPicPr>
            <a:picLocks noChangeAspect="1" noChangeArrowheads="1"/>
          </p:cNvPicPr>
          <p:nvPr/>
        </p:nvPicPr>
        <p:blipFill>
          <a:blip r:embed="rId2" cstate="print">
            <a:clrChange>
              <a:clrFrom>
                <a:srgbClr val="FEFEFE"/>
              </a:clrFrom>
              <a:clrTo>
                <a:srgbClr val="FEFEFE">
                  <a:alpha val="0"/>
                </a:srgbClr>
              </a:clrTo>
            </a:clrChange>
          </a:blip>
          <a:srcRect/>
          <a:stretch>
            <a:fillRect/>
          </a:stretch>
        </p:blipFill>
        <p:spPr bwMode="auto">
          <a:xfrm>
            <a:off x="7086600" y="1600200"/>
            <a:ext cx="1605421" cy="1600200"/>
          </a:xfrm>
          <a:prstGeom prst="rect">
            <a:avLst/>
          </a:prstGeom>
          <a:noFill/>
        </p:spPr>
      </p:pic>
      <p:sp>
        <p:nvSpPr>
          <p:cNvPr id="19" name="TextBox 18"/>
          <p:cNvSpPr txBox="1"/>
          <p:nvPr/>
        </p:nvSpPr>
        <p:spPr>
          <a:xfrm>
            <a:off x="7086600" y="2514601"/>
            <a:ext cx="1676400" cy="954107"/>
          </a:xfrm>
          <a:prstGeom prst="rect">
            <a:avLst/>
          </a:prstGeom>
          <a:noFill/>
        </p:spPr>
        <p:txBody>
          <a:bodyPr wrap="square" rtlCol="0">
            <a:spAutoFit/>
          </a:bodyPr>
          <a:lstStyle/>
          <a:p>
            <a:pPr algn="ctr"/>
            <a:r>
              <a:rPr lang="en-GB" sz="2800" b="1" dirty="0" smtClean="0">
                <a:solidFill>
                  <a:srgbClr val="92D050"/>
                </a:solidFill>
              </a:rPr>
              <a:t>1 min</a:t>
            </a:r>
            <a:br>
              <a:rPr lang="en-GB" sz="2800" b="1" dirty="0" smtClean="0">
                <a:solidFill>
                  <a:srgbClr val="92D050"/>
                </a:solidFill>
              </a:rPr>
            </a:br>
            <a:r>
              <a:rPr lang="en-GB" sz="2800" b="1" dirty="0" smtClean="0">
                <a:solidFill>
                  <a:srgbClr val="92D050"/>
                </a:solidFill>
              </a:rPr>
              <a:t>per group</a:t>
            </a:r>
            <a:endParaRPr lang="en-GB" sz="2800" b="1" dirty="0">
              <a:solidFill>
                <a:srgbClr val="92D050"/>
              </a:solidFill>
            </a:endParaRPr>
          </a:p>
        </p:txBody>
      </p:sp>
      <p:grpSp>
        <p:nvGrpSpPr>
          <p:cNvPr id="20" name="Group 19"/>
          <p:cNvGrpSpPr/>
          <p:nvPr/>
        </p:nvGrpSpPr>
        <p:grpSpPr>
          <a:xfrm>
            <a:off x="7010400" y="4038600"/>
            <a:ext cx="1828800" cy="1219200"/>
            <a:chOff x="7010400" y="3988887"/>
            <a:chExt cx="2057400" cy="1451793"/>
          </a:xfrm>
        </p:grpSpPr>
        <p:pic>
          <p:nvPicPr>
            <p:cNvPr id="21" name="Picture 20" descr="ignition-solo.png"/>
            <p:cNvPicPr>
              <a:picLocks noChangeAspect="1"/>
            </p:cNvPicPr>
            <p:nvPr/>
          </p:nvPicPr>
          <p:blipFill>
            <a:blip r:embed="rId3" cstate="print">
              <a:clrChange>
                <a:clrFrom>
                  <a:srgbClr val="FFFFFF"/>
                </a:clrFrom>
                <a:clrTo>
                  <a:srgbClr val="FFFFFF">
                    <a:alpha val="0"/>
                  </a:srgbClr>
                </a:clrTo>
              </a:clrChange>
            </a:blip>
            <a:stretch>
              <a:fillRect/>
            </a:stretch>
          </p:blipFill>
          <p:spPr>
            <a:xfrm flipH="1">
              <a:off x="8666851" y="4419600"/>
              <a:ext cx="400949" cy="457200"/>
            </a:xfrm>
            <a:prstGeom prst="rect">
              <a:avLst/>
            </a:prstGeom>
          </p:spPr>
        </p:pic>
        <p:pic>
          <p:nvPicPr>
            <p:cNvPr id="22" name="Picture 21" descr="ignition-solo.png"/>
            <p:cNvPicPr>
              <a:picLocks noChangeAspect="1"/>
            </p:cNvPicPr>
            <p:nvPr/>
          </p:nvPicPr>
          <p:blipFill>
            <a:blip r:embed="rId3" cstate="print">
              <a:clrChange>
                <a:clrFrom>
                  <a:srgbClr val="FFFFFF"/>
                </a:clrFrom>
                <a:clrTo>
                  <a:srgbClr val="FFFFFF">
                    <a:alpha val="0"/>
                  </a:srgbClr>
                </a:clrTo>
              </a:clrChange>
            </a:blip>
            <a:stretch>
              <a:fillRect/>
            </a:stretch>
          </p:blipFill>
          <p:spPr>
            <a:xfrm flipH="1">
              <a:off x="8438251" y="4038600"/>
              <a:ext cx="400949" cy="457200"/>
            </a:xfrm>
            <a:prstGeom prst="rect">
              <a:avLst/>
            </a:prstGeom>
          </p:spPr>
        </p:pic>
        <p:pic>
          <p:nvPicPr>
            <p:cNvPr id="23" name="Picture 22" descr="ignition-solo.png"/>
            <p:cNvPicPr>
              <a:picLocks noChangeAspect="1"/>
            </p:cNvPicPr>
            <p:nvPr/>
          </p:nvPicPr>
          <p:blipFill>
            <a:blip r:embed="rId4" cstate="print"/>
            <a:stretch>
              <a:fillRect/>
            </a:stretch>
          </p:blipFill>
          <p:spPr>
            <a:xfrm>
              <a:off x="7010400" y="4495800"/>
              <a:ext cx="361051" cy="457200"/>
            </a:xfrm>
            <a:prstGeom prst="rect">
              <a:avLst/>
            </a:prstGeom>
          </p:spPr>
        </p:pic>
        <p:pic>
          <p:nvPicPr>
            <p:cNvPr id="24" name="Picture 23" descr="ignition-group_3.png"/>
            <p:cNvPicPr>
              <a:picLocks noChangeAspect="1"/>
            </p:cNvPicPr>
            <p:nvPr/>
          </p:nvPicPr>
          <p:blipFill>
            <a:blip r:embed="rId5" cstate="print"/>
            <a:stretch>
              <a:fillRect/>
            </a:stretch>
          </p:blipFill>
          <p:spPr>
            <a:xfrm>
              <a:off x="7082850" y="3988887"/>
              <a:ext cx="880866" cy="506913"/>
            </a:xfrm>
            <a:prstGeom prst="rect">
              <a:avLst/>
            </a:prstGeom>
          </p:spPr>
        </p:pic>
        <p:pic>
          <p:nvPicPr>
            <p:cNvPr id="25" name="Picture 24" descr="ignition-pair.png"/>
            <p:cNvPicPr>
              <a:picLocks noChangeAspect="1"/>
            </p:cNvPicPr>
            <p:nvPr/>
          </p:nvPicPr>
          <p:blipFill>
            <a:blip r:embed="rId6" cstate="print"/>
            <a:stretch>
              <a:fillRect/>
            </a:stretch>
          </p:blipFill>
          <p:spPr>
            <a:xfrm>
              <a:off x="7924800" y="4008120"/>
              <a:ext cx="609600" cy="487680"/>
            </a:xfrm>
            <a:prstGeom prst="rect">
              <a:avLst/>
            </a:prstGeom>
          </p:spPr>
        </p:pic>
        <p:pic>
          <p:nvPicPr>
            <p:cNvPr id="26" name="Picture 25" descr="ignition-group_3.png"/>
            <p:cNvPicPr>
              <a:picLocks noChangeAspect="1"/>
            </p:cNvPicPr>
            <p:nvPr/>
          </p:nvPicPr>
          <p:blipFill>
            <a:blip r:embed="rId7" cstate="print">
              <a:clrChange>
                <a:clrFrom>
                  <a:srgbClr val="FFFFFF"/>
                </a:clrFrom>
                <a:clrTo>
                  <a:srgbClr val="FFFFFF">
                    <a:alpha val="0"/>
                  </a:srgbClr>
                </a:clrTo>
              </a:clrChange>
            </a:blip>
            <a:stretch>
              <a:fillRect/>
            </a:stretch>
          </p:blipFill>
          <p:spPr>
            <a:xfrm>
              <a:off x="7924800" y="4470640"/>
              <a:ext cx="838200" cy="482360"/>
            </a:xfrm>
            <a:prstGeom prst="rect">
              <a:avLst/>
            </a:prstGeom>
          </p:spPr>
        </p:pic>
        <p:pic>
          <p:nvPicPr>
            <p:cNvPr id="27" name="Picture 26" descr="ignition-pair.png"/>
            <p:cNvPicPr>
              <a:picLocks noChangeAspect="1"/>
            </p:cNvPicPr>
            <p:nvPr/>
          </p:nvPicPr>
          <p:blipFill>
            <a:blip r:embed="rId8" cstate="print"/>
            <a:stretch>
              <a:fillRect/>
            </a:stretch>
          </p:blipFill>
          <p:spPr>
            <a:xfrm>
              <a:off x="7353300" y="4495800"/>
              <a:ext cx="571500" cy="457200"/>
            </a:xfrm>
            <a:prstGeom prst="rect">
              <a:avLst/>
            </a:prstGeom>
          </p:spPr>
        </p:pic>
        <p:pic>
          <p:nvPicPr>
            <p:cNvPr id="28" name="Picture 27" descr="ignition-pair.png"/>
            <p:cNvPicPr>
              <a:picLocks noChangeAspect="1"/>
            </p:cNvPicPr>
            <p:nvPr/>
          </p:nvPicPr>
          <p:blipFill>
            <a:blip r:embed="rId6" cstate="print"/>
            <a:stretch>
              <a:fillRect/>
            </a:stretch>
          </p:blipFill>
          <p:spPr>
            <a:xfrm>
              <a:off x="7086600" y="4953000"/>
              <a:ext cx="609600" cy="487680"/>
            </a:xfrm>
            <a:prstGeom prst="rect">
              <a:avLst/>
            </a:prstGeom>
          </p:spPr>
        </p:pic>
        <p:pic>
          <p:nvPicPr>
            <p:cNvPr id="29" name="Picture 28" descr="ignition-pair.png"/>
            <p:cNvPicPr>
              <a:picLocks noChangeAspect="1"/>
            </p:cNvPicPr>
            <p:nvPr/>
          </p:nvPicPr>
          <p:blipFill>
            <a:blip r:embed="rId9" cstate="print"/>
            <a:stretch>
              <a:fillRect/>
            </a:stretch>
          </p:blipFill>
          <p:spPr>
            <a:xfrm flipH="1">
              <a:off x="7696200" y="4953000"/>
              <a:ext cx="519545" cy="457200"/>
            </a:xfrm>
            <a:prstGeom prst="rect">
              <a:avLst/>
            </a:prstGeom>
          </p:spPr>
        </p:pic>
        <p:pic>
          <p:nvPicPr>
            <p:cNvPr id="30" name="Picture 29" descr="ignition-pair.png"/>
            <p:cNvPicPr>
              <a:picLocks noChangeAspect="1"/>
            </p:cNvPicPr>
            <p:nvPr/>
          </p:nvPicPr>
          <p:blipFill>
            <a:blip r:embed="rId9" cstate="print"/>
            <a:stretch>
              <a:fillRect/>
            </a:stretch>
          </p:blipFill>
          <p:spPr>
            <a:xfrm flipH="1">
              <a:off x="8243455" y="4953000"/>
              <a:ext cx="519545" cy="457200"/>
            </a:xfrm>
            <a:prstGeom prst="rect">
              <a:avLst/>
            </a:prstGeom>
          </p:spPr>
        </p:pic>
      </p:grpSp>
      <p:sp>
        <p:nvSpPr>
          <p:cNvPr id="33" name="Title 1"/>
          <p:cNvSpPr>
            <a:spLocks noGrp="1"/>
          </p:cNvSpPr>
          <p:nvPr>
            <p:ph type="title"/>
          </p:nvPr>
        </p:nvSpPr>
        <p:spPr>
          <a:xfrm>
            <a:off x="0" y="274638"/>
            <a:ext cx="9144000" cy="1143000"/>
          </a:xfrm>
        </p:spPr>
        <p:txBody>
          <a:bodyPr>
            <a:normAutofit/>
          </a:bodyPr>
          <a:lstStyle/>
          <a:p>
            <a:r>
              <a:rPr lang="en-GB" b="1" dirty="0" smtClean="0">
                <a:solidFill>
                  <a:schemeClr val="accent3"/>
                </a:solidFill>
              </a:rPr>
              <a:t>Q2 </a:t>
            </a:r>
            <a:r>
              <a:rPr lang="fr-FR" b="1" dirty="0" smtClean="0">
                <a:solidFill>
                  <a:schemeClr val="accent3"/>
                </a:solidFill>
              </a:rPr>
              <a:t>Modèle de gestion du changement</a:t>
            </a:r>
            <a:endParaRPr lang="en-GB" b="1" dirty="0">
              <a:solidFill>
                <a:schemeClr val="accent3"/>
              </a:solidFill>
            </a:endParaRPr>
          </a:p>
        </p:txBody>
      </p:sp>
      <p:sp>
        <p:nvSpPr>
          <p:cNvPr id="34" name="TextBox 33"/>
          <p:cNvSpPr txBox="1"/>
          <p:nvPr/>
        </p:nvSpPr>
        <p:spPr>
          <a:xfrm>
            <a:off x="6934200" y="5257800"/>
            <a:ext cx="1981200" cy="769441"/>
          </a:xfrm>
          <a:prstGeom prst="rect">
            <a:avLst/>
          </a:prstGeom>
          <a:noFill/>
        </p:spPr>
        <p:txBody>
          <a:bodyPr wrap="square" rtlCol="0">
            <a:spAutoFit/>
          </a:bodyPr>
          <a:lstStyle/>
          <a:p>
            <a:pPr algn="ctr"/>
            <a:r>
              <a:rPr lang="en-GB" sz="2200" b="1" dirty="0" smtClean="0"/>
              <a:t>tous ensemble</a:t>
            </a:r>
            <a:br>
              <a:rPr lang="en-GB" sz="2200" b="1" dirty="0" smtClean="0"/>
            </a:br>
            <a:r>
              <a:rPr lang="en-GB" sz="2200" b="1" dirty="0" smtClean="0"/>
              <a:t> (</a:t>
            </a:r>
            <a:r>
              <a:rPr lang="en-GB" sz="2200" b="1" dirty="0" err="1" smtClean="0"/>
              <a:t>plénière</a:t>
            </a:r>
            <a:r>
              <a:rPr lang="en-GB" sz="2200" b="1" dirty="0" smtClean="0"/>
              <a:t>)</a:t>
            </a:r>
            <a:endParaRPr lang="en-GB" sz="2200"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0" y="274638"/>
            <a:ext cx="9144000" cy="1143000"/>
          </a:xfrm>
        </p:spPr>
        <p:txBody>
          <a:bodyPr>
            <a:noAutofit/>
          </a:bodyPr>
          <a:lstStyle/>
          <a:p>
            <a:r>
              <a:rPr lang="fr-FR" sz="4000" b="1" dirty="0" smtClean="0">
                <a:solidFill>
                  <a:schemeClr val="accent3"/>
                </a:solidFill>
              </a:rPr>
              <a:t>Agir, surveiller, ajuster votre modèle</a:t>
            </a:r>
            <a:endParaRPr lang="en-GB" sz="4000" b="1" dirty="0">
              <a:solidFill>
                <a:schemeClr val="accent3"/>
              </a:solidFill>
            </a:endParaRPr>
          </a:p>
        </p:txBody>
      </p:sp>
      <p:sp>
        <p:nvSpPr>
          <p:cNvPr id="16" name="Content Placeholder 2"/>
          <p:cNvSpPr>
            <a:spLocks noGrp="1"/>
          </p:cNvSpPr>
          <p:nvPr>
            <p:ph idx="1"/>
          </p:nvPr>
        </p:nvSpPr>
        <p:spPr>
          <a:xfrm>
            <a:off x="152400" y="1524000"/>
            <a:ext cx="8686800" cy="5334000"/>
          </a:xfrm>
        </p:spPr>
        <p:txBody>
          <a:bodyPr>
            <a:noAutofit/>
          </a:bodyPr>
          <a:lstStyle/>
          <a:p>
            <a:pPr>
              <a:buNone/>
            </a:pPr>
            <a:r>
              <a:rPr lang="fr-FR" sz="2600" b="1" dirty="0" smtClean="0"/>
              <a:t>Surveillez, observez: </a:t>
            </a:r>
            <a:r>
              <a:rPr lang="fr-FR" sz="2600" dirty="0" smtClean="0"/>
              <a:t>Que faisons-nous? Quelles sont les conditions actuelles? Quelles tendances se développent? Comment fonctionne notre plan? Faisons-nous des progrès vers nos objectifs? Quels nouveaux obstacles ou alliés ont émergé?</a:t>
            </a:r>
          </a:p>
          <a:p>
            <a:pPr>
              <a:buNone/>
            </a:pPr>
            <a:r>
              <a:rPr lang="fr-FR" sz="2600" b="1" dirty="0" smtClean="0"/>
              <a:t>Réfléchir, décider d'ajuster: </a:t>
            </a:r>
            <a:r>
              <a:rPr lang="fr-FR" sz="2600" dirty="0" smtClean="0"/>
              <a:t>À la lumière des conditions changeantes (et de concert avec notre vision) Décider quel nouveau plan ou action nous devons entreprendre?</a:t>
            </a:r>
          </a:p>
          <a:p>
            <a:pPr>
              <a:buNone/>
            </a:pPr>
            <a:r>
              <a:rPr lang="fr-FR" sz="2600" b="1" dirty="0" smtClean="0"/>
              <a:t>Agir: </a:t>
            </a:r>
            <a:r>
              <a:rPr lang="fr-FR" sz="2600" dirty="0" smtClean="0"/>
              <a:t>Mettre en œuvre vos actions décidées. Et puis recommencez - observez, décidez, agissez - et continuez à le faire.</a:t>
            </a:r>
            <a:endParaRPr lang="en-US" sz="26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a:spLocks noGrp="1"/>
          </p:cNvSpPr>
          <p:nvPr>
            <p:ph idx="1"/>
          </p:nvPr>
        </p:nvSpPr>
        <p:spPr>
          <a:xfrm>
            <a:off x="76200" y="3200400"/>
            <a:ext cx="8991600" cy="3200400"/>
          </a:xfrm>
        </p:spPr>
        <p:txBody>
          <a:bodyPr>
            <a:noAutofit/>
          </a:bodyPr>
          <a:lstStyle/>
          <a:p>
            <a:pPr>
              <a:buNone/>
            </a:pPr>
            <a:r>
              <a:rPr lang="fr-FR" sz="2400" dirty="0" smtClean="0"/>
              <a:t>Rappelez-vous que </a:t>
            </a:r>
            <a:r>
              <a:rPr lang="fr-FR" sz="2400" b="1" dirty="0" smtClean="0"/>
              <a:t>le succès change le jeu</a:t>
            </a:r>
            <a:r>
              <a:rPr lang="fr-FR" sz="2400" dirty="0" smtClean="0"/>
              <a:t>, de sorte que faire ce que vous avez fait avant ne vous donnera pas le même résultat.</a:t>
            </a:r>
          </a:p>
          <a:p>
            <a:pPr>
              <a:buNone/>
            </a:pPr>
            <a:r>
              <a:rPr lang="fr-FR" sz="2400" dirty="0" smtClean="0"/>
              <a:t>La chose la plus difficile est de décider </a:t>
            </a:r>
            <a:r>
              <a:rPr lang="fr-FR" sz="2400" b="1" dirty="0" smtClean="0"/>
              <a:t>quoi faire quand les choses ne fonctionnent pas</a:t>
            </a:r>
            <a:r>
              <a:rPr lang="fr-FR" sz="2400" dirty="0" smtClean="0"/>
              <a:t>. Arrêtez ce que vous faites: ne le faites pas plus durement ou plus longtemps, n'investissez pas plus de ressources. Au lieu de cela, reculer, se regrouper et travailler à travers le modèle de gestion du changement pour résoudre le problème.</a:t>
            </a:r>
            <a:endParaRPr lang="en-US" sz="2400" dirty="0" smtClean="0"/>
          </a:p>
        </p:txBody>
      </p:sp>
      <p:sp>
        <p:nvSpPr>
          <p:cNvPr id="6" name="Content Placeholder 2"/>
          <p:cNvSpPr txBox="1">
            <a:spLocks/>
          </p:cNvSpPr>
          <p:nvPr/>
        </p:nvSpPr>
        <p:spPr>
          <a:xfrm>
            <a:off x="152400" y="1447800"/>
            <a:ext cx="6172200" cy="1828800"/>
          </a:xfrm>
          <a:prstGeom prst="rect">
            <a:avLst/>
          </a:prstGeom>
        </p:spPr>
        <p:txBody>
          <a:bodyPr vert="horz" lIns="91440" tIns="45720" rIns="91440" bIns="45720" rtlCol="0">
            <a:noAutofit/>
          </a:bodyPr>
          <a:lstStyle/>
          <a:p>
            <a:pPr marL="342900" lvl="0" indent="-342900">
              <a:spcBef>
                <a:spcPct val="20000"/>
              </a:spcBef>
              <a:defRPr/>
            </a:pPr>
            <a:r>
              <a:rPr lang="fr-FR" sz="2400" dirty="0" smtClean="0"/>
              <a:t>Faites-le en continu, car travailler pour une vision est un processus dynamique et évolutif; </a:t>
            </a:r>
            <a:r>
              <a:rPr lang="fr-FR" sz="2400" b="1" dirty="0" smtClean="0"/>
              <a:t>les conditions changent continuellement</a:t>
            </a:r>
            <a:r>
              <a:rPr lang="fr-FR" sz="2400" dirty="0" smtClean="0"/>
              <a:t>.</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7" descr="Picture1.png"/>
          <p:cNvPicPr>
            <a:picLocks noChangeAspect="1"/>
          </p:cNvPicPr>
          <p:nvPr/>
        </p:nvPicPr>
        <p:blipFill>
          <a:blip r:embed="rId2" cstate="print"/>
          <a:srcRect l="15171" t="12091" r="16255"/>
          <a:stretch>
            <a:fillRect/>
          </a:stretch>
        </p:blipFill>
        <p:spPr>
          <a:xfrm>
            <a:off x="6400800" y="1219200"/>
            <a:ext cx="2590800" cy="1934835"/>
          </a:xfrm>
          <a:prstGeom prst="rect">
            <a:avLst/>
          </a:prstGeom>
        </p:spPr>
      </p:pic>
      <p:sp>
        <p:nvSpPr>
          <p:cNvPr id="9" name="Title 1"/>
          <p:cNvSpPr txBox="1">
            <a:spLocks/>
          </p:cNvSpPr>
          <p:nvPr/>
        </p:nvSpPr>
        <p:spPr>
          <a:xfrm>
            <a:off x="0" y="228600"/>
            <a:ext cx="9144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noProof="0" dirty="0" smtClean="0">
                <a:ln>
                  <a:noFill/>
                </a:ln>
                <a:solidFill>
                  <a:schemeClr val="accent3"/>
                </a:solidFill>
                <a:effectLst/>
                <a:uLnTx/>
                <a:uFillTx/>
                <a:latin typeface="+mj-lt"/>
                <a:ea typeface="+mj-ea"/>
                <a:cs typeface="+mj-cs"/>
              </a:rPr>
              <a:t>Agir, surveiller, ajuster votre modèle</a:t>
            </a:r>
            <a:endParaRPr kumimoji="0" lang="en-GB" sz="4000" b="1" i="0" u="none" strike="noStrike" kern="1200" cap="none" spc="0" normalizeH="0" baseline="0" noProof="0" dirty="0">
              <a:ln>
                <a:noFill/>
              </a:ln>
              <a:solidFill>
                <a:schemeClr val="accent3"/>
              </a:solidFill>
              <a:effectLst/>
              <a:uLnTx/>
              <a:uFillTx/>
              <a:latin typeface="+mj-lt"/>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a:spLocks noGrp="1"/>
          </p:cNvSpPr>
          <p:nvPr>
            <p:ph type="title"/>
          </p:nvPr>
        </p:nvSpPr>
        <p:spPr>
          <a:xfrm>
            <a:off x="0" y="0"/>
            <a:ext cx="9144000" cy="1143000"/>
          </a:xfrm>
        </p:spPr>
        <p:txBody>
          <a:bodyPr>
            <a:normAutofit/>
          </a:bodyPr>
          <a:lstStyle/>
          <a:p>
            <a:r>
              <a:rPr lang="fr-FR" sz="3600" b="1" dirty="0" smtClean="0">
                <a:solidFill>
                  <a:schemeClr val="accent3"/>
                </a:solidFill>
              </a:rPr>
              <a:t>Conseils, leçons tirées de campagnes similaires</a:t>
            </a:r>
            <a:endParaRPr lang="en-GB" b="1" dirty="0">
              <a:solidFill>
                <a:schemeClr val="accent3"/>
              </a:solidFill>
            </a:endParaRPr>
          </a:p>
        </p:txBody>
      </p:sp>
      <p:sp>
        <p:nvSpPr>
          <p:cNvPr id="16" name="Content Placeholder 2"/>
          <p:cNvSpPr>
            <a:spLocks noGrp="1"/>
          </p:cNvSpPr>
          <p:nvPr>
            <p:ph idx="1"/>
          </p:nvPr>
        </p:nvSpPr>
        <p:spPr>
          <a:xfrm>
            <a:off x="0" y="990600"/>
            <a:ext cx="9144000" cy="5867399"/>
          </a:xfrm>
        </p:spPr>
        <p:txBody>
          <a:bodyPr>
            <a:noAutofit/>
          </a:bodyPr>
          <a:lstStyle/>
          <a:p>
            <a:pPr marL="268288" indent="-268288"/>
            <a:r>
              <a:rPr lang="fr-FR" sz="2200" dirty="0" smtClean="0"/>
              <a:t>Ne réinventez pas la roue et ne traitez pas les gens comme des </a:t>
            </a:r>
            <a:r>
              <a:rPr lang="fr-FR" sz="2200" i="1" dirty="0" smtClean="0"/>
              <a:t>tabula rasa</a:t>
            </a:r>
            <a:r>
              <a:rPr lang="fr-FR" sz="2200" dirty="0" smtClean="0"/>
              <a:t>. De nombreuses institutions font déjà beaucoup de travail de DD/EDD (même si elles ne l'appellent pas cela). </a:t>
            </a:r>
            <a:r>
              <a:rPr lang="fr-FR" sz="2200" b="1" dirty="0" smtClean="0">
                <a:solidFill>
                  <a:schemeClr val="accent3"/>
                </a:solidFill>
              </a:rPr>
              <a:t>Miser sur ce qui se passe déjà à l'école.</a:t>
            </a:r>
          </a:p>
          <a:p>
            <a:pPr marL="268288" indent="-268288"/>
            <a:r>
              <a:rPr lang="fr-FR" sz="2200" dirty="0" smtClean="0"/>
              <a:t>De tels plans d'action ne peuvent être conçus que pour chaque institution (</a:t>
            </a:r>
            <a:r>
              <a:rPr lang="fr-FR" sz="2200" b="1" dirty="0" smtClean="0">
                <a:solidFill>
                  <a:schemeClr val="accent3"/>
                </a:solidFill>
              </a:rPr>
              <a:t>sur mesure</a:t>
            </a:r>
            <a:r>
              <a:rPr lang="fr-FR" sz="2200" dirty="0" smtClean="0"/>
              <a:t>). Ils doivent être développés </a:t>
            </a:r>
            <a:r>
              <a:rPr lang="fr-FR" sz="2200" b="1" dirty="0" smtClean="0">
                <a:solidFill>
                  <a:schemeClr val="accent3"/>
                </a:solidFill>
              </a:rPr>
              <a:t>par la communauté scolaire eux-mêmes</a:t>
            </a:r>
            <a:r>
              <a:rPr lang="fr-FR" sz="2200" dirty="0" smtClean="0"/>
              <a:t>.</a:t>
            </a:r>
          </a:p>
          <a:p>
            <a:pPr marL="268288" indent="-268288"/>
            <a:r>
              <a:rPr lang="fr-FR" sz="2200" dirty="0" smtClean="0"/>
              <a:t>Dans la plupart des pays, un </a:t>
            </a:r>
            <a:r>
              <a:rPr lang="fr-FR" sz="2200" b="1" dirty="0" smtClean="0">
                <a:solidFill>
                  <a:schemeClr val="accent3"/>
                </a:solidFill>
              </a:rPr>
              <a:t>très faible pourcentage </a:t>
            </a:r>
            <a:r>
              <a:rPr lang="fr-FR" sz="2200" dirty="0" smtClean="0"/>
              <a:t>d'enseignants savent même par ex. les ODD et la façon de penser de l'EDD. D'un autre côté vous pouvez être surpris de voir combien de collègues / enseignants peuvent partager et soutenir votre vision, une fois qu'ils leur ont été expliqués.</a:t>
            </a:r>
          </a:p>
          <a:p>
            <a:pPr marL="268288" indent="-268288"/>
            <a:r>
              <a:rPr lang="fr-FR" sz="2200" b="1" dirty="0" smtClean="0">
                <a:solidFill>
                  <a:schemeClr val="accent3"/>
                </a:solidFill>
              </a:rPr>
              <a:t>L'administration scolaire</a:t>
            </a:r>
            <a:r>
              <a:rPr lang="fr-FR" sz="2200" dirty="0" smtClean="0"/>
              <a:t> est un allié stratégique: les avoir à bord vous facilitera la vie.</a:t>
            </a:r>
          </a:p>
          <a:p>
            <a:pPr marL="268288" indent="-268288"/>
            <a:r>
              <a:rPr lang="fr-FR" sz="2200" b="1" dirty="0" smtClean="0">
                <a:solidFill>
                  <a:schemeClr val="accent3"/>
                </a:solidFill>
              </a:rPr>
              <a:t>Réseau</a:t>
            </a:r>
            <a:r>
              <a:rPr lang="fr-FR" sz="2200" dirty="0" smtClean="0"/>
              <a:t>: vous bénéficierez de savoir ce que font les autres écoles.</a:t>
            </a:r>
          </a:p>
          <a:p>
            <a:pPr marL="268288" indent="-268288"/>
            <a:r>
              <a:rPr lang="fr-FR" sz="2200" b="1" dirty="0" smtClean="0">
                <a:solidFill>
                  <a:schemeClr val="accent3"/>
                </a:solidFill>
              </a:rPr>
              <a:t>Soyez patients</a:t>
            </a:r>
            <a:r>
              <a:rPr lang="fr-FR" sz="2200" dirty="0" smtClean="0"/>
              <a:t> changements ne se produisent pas du jour au lendemain.</a:t>
            </a:r>
            <a:br>
              <a:rPr lang="fr-FR" sz="2200" dirty="0" smtClean="0"/>
            </a:br>
            <a:r>
              <a:rPr lang="fr-FR" sz="2200" dirty="0" smtClean="0"/>
              <a:t>Vous pourriez </a:t>
            </a:r>
            <a:r>
              <a:rPr lang="fr-FR" sz="2200" b="1" dirty="0" smtClean="0">
                <a:solidFill>
                  <a:schemeClr val="accent3"/>
                </a:solidFill>
              </a:rPr>
              <a:t>commencer petit </a:t>
            </a:r>
            <a:r>
              <a:rPr lang="fr-FR" sz="2200" dirty="0" smtClean="0"/>
              <a:t>mais vous devriez toujours </a:t>
            </a:r>
            <a:r>
              <a:rPr lang="fr-FR" sz="2200" b="1" dirty="0" smtClean="0">
                <a:solidFill>
                  <a:schemeClr val="accent3"/>
                </a:solidFill>
              </a:rPr>
              <a:t>penser grand</a:t>
            </a:r>
            <a:r>
              <a:rPr lang="fr-FR" sz="2200" dirty="0" smtClean="0"/>
              <a:t>.</a:t>
            </a:r>
          </a:p>
          <a:p>
            <a:pPr>
              <a:buNone/>
            </a:pPr>
            <a:endParaRPr lang="en-US" sz="23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t>Symboles</a:t>
            </a:r>
            <a:r>
              <a:rPr lang="en-GB" b="1" dirty="0" smtClean="0"/>
              <a:t> </a:t>
            </a:r>
            <a:r>
              <a:rPr lang="en-GB" b="1" dirty="0" err="1" smtClean="0"/>
              <a:t>utilisés</a:t>
            </a:r>
            <a:endParaRPr lang="en-GB" b="1" dirty="0"/>
          </a:p>
        </p:txBody>
      </p:sp>
      <p:sp>
        <p:nvSpPr>
          <p:cNvPr id="4" name="TextBox 3"/>
          <p:cNvSpPr txBox="1"/>
          <p:nvPr/>
        </p:nvSpPr>
        <p:spPr>
          <a:xfrm>
            <a:off x="1600200" y="1600200"/>
            <a:ext cx="1905000" cy="430887"/>
          </a:xfrm>
          <a:prstGeom prst="rect">
            <a:avLst/>
          </a:prstGeom>
          <a:noFill/>
        </p:spPr>
        <p:txBody>
          <a:bodyPr wrap="square" rtlCol="0">
            <a:spAutoFit/>
          </a:bodyPr>
          <a:lstStyle/>
          <a:p>
            <a:r>
              <a:rPr lang="en-GB" sz="2200" b="1" dirty="0" smtClean="0"/>
              <a:t>Solo </a:t>
            </a:r>
            <a:r>
              <a:rPr lang="en-GB" sz="2200" b="1" dirty="0" err="1" smtClean="0"/>
              <a:t>exercice</a:t>
            </a:r>
            <a:endParaRPr lang="en-GB" sz="2200" b="1" dirty="0"/>
          </a:p>
        </p:txBody>
      </p:sp>
      <p:pic>
        <p:nvPicPr>
          <p:cNvPr id="5" name="Picture 4" descr="ignition-solo.png"/>
          <p:cNvPicPr>
            <a:picLocks noChangeAspect="1"/>
          </p:cNvPicPr>
          <p:nvPr/>
        </p:nvPicPr>
        <p:blipFill>
          <a:blip r:embed="rId2" cstate="print"/>
          <a:stretch>
            <a:fillRect/>
          </a:stretch>
        </p:blipFill>
        <p:spPr>
          <a:xfrm>
            <a:off x="533400" y="1371600"/>
            <a:ext cx="565450" cy="716032"/>
          </a:xfrm>
          <a:prstGeom prst="rect">
            <a:avLst/>
          </a:prstGeom>
        </p:spPr>
      </p:pic>
      <p:pic>
        <p:nvPicPr>
          <p:cNvPr id="6" name="Picture 5" descr="ignition-pair.png"/>
          <p:cNvPicPr>
            <a:picLocks noChangeAspect="1"/>
          </p:cNvPicPr>
          <p:nvPr/>
        </p:nvPicPr>
        <p:blipFill>
          <a:blip r:embed="rId3" cstate="print"/>
          <a:stretch>
            <a:fillRect/>
          </a:stretch>
        </p:blipFill>
        <p:spPr>
          <a:xfrm>
            <a:off x="304800" y="2438400"/>
            <a:ext cx="1135609" cy="908487"/>
          </a:xfrm>
          <a:prstGeom prst="rect">
            <a:avLst/>
          </a:prstGeom>
        </p:spPr>
      </p:pic>
      <p:sp>
        <p:nvSpPr>
          <p:cNvPr id="7" name="TextBox 6"/>
          <p:cNvSpPr txBox="1"/>
          <p:nvPr/>
        </p:nvSpPr>
        <p:spPr>
          <a:xfrm>
            <a:off x="1676399" y="2895600"/>
            <a:ext cx="2590801" cy="430887"/>
          </a:xfrm>
          <a:prstGeom prst="rect">
            <a:avLst/>
          </a:prstGeom>
          <a:noFill/>
        </p:spPr>
        <p:txBody>
          <a:bodyPr wrap="square" rtlCol="0">
            <a:spAutoFit/>
          </a:bodyPr>
          <a:lstStyle/>
          <a:p>
            <a:r>
              <a:rPr lang="en-GB" sz="2200" b="1" dirty="0" err="1" smtClean="0"/>
              <a:t>Exercice</a:t>
            </a:r>
            <a:r>
              <a:rPr lang="en-GB" sz="2200" b="1" dirty="0" smtClean="0"/>
              <a:t> par </a:t>
            </a:r>
            <a:r>
              <a:rPr lang="en-GB" sz="2200" b="1" dirty="0" err="1" smtClean="0"/>
              <a:t>paires</a:t>
            </a:r>
            <a:endParaRPr lang="en-GB" sz="2200" b="1" dirty="0"/>
          </a:p>
        </p:txBody>
      </p:sp>
      <p:sp>
        <p:nvSpPr>
          <p:cNvPr id="8" name="TextBox 7"/>
          <p:cNvSpPr txBox="1"/>
          <p:nvPr/>
        </p:nvSpPr>
        <p:spPr>
          <a:xfrm>
            <a:off x="2057400" y="4038600"/>
            <a:ext cx="2932388" cy="430887"/>
          </a:xfrm>
          <a:prstGeom prst="rect">
            <a:avLst/>
          </a:prstGeom>
          <a:noFill/>
        </p:spPr>
        <p:txBody>
          <a:bodyPr wrap="square" rtlCol="0">
            <a:spAutoFit/>
          </a:bodyPr>
          <a:lstStyle/>
          <a:p>
            <a:r>
              <a:rPr lang="en-GB" sz="2200" b="1" dirty="0" err="1" smtClean="0"/>
              <a:t>Exercice</a:t>
            </a:r>
            <a:r>
              <a:rPr lang="en-GB" sz="2200" b="1" dirty="0" smtClean="0"/>
              <a:t> en </a:t>
            </a:r>
            <a:r>
              <a:rPr lang="en-GB" sz="2200" b="1" dirty="0" err="1" smtClean="0"/>
              <a:t>groupe</a:t>
            </a:r>
            <a:endParaRPr lang="en-GB" sz="2200" b="1" dirty="0"/>
          </a:p>
        </p:txBody>
      </p:sp>
      <p:grpSp>
        <p:nvGrpSpPr>
          <p:cNvPr id="3" name="Group 8"/>
          <p:cNvGrpSpPr/>
          <p:nvPr/>
        </p:nvGrpSpPr>
        <p:grpSpPr>
          <a:xfrm>
            <a:off x="152400" y="3810000"/>
            <a:ext cx="1752600" cy="685800"/>
            <a:chOff x="7010400" y="3733801"/>
            <a:chExt cx="1828800" cy="761999"/>
          </a:xfrm>
        </p:grpSpPr>
        <p:grpSp>
          <p:nvGrpSpPr>
            <p:cNvPr id="9" name="Group 11"/>
            <p:cNvGrpSpPr/>
            <p:nvPr/>
          </p:nvGrpSpPr>
          <p:grpSpPr>
            <a:xfrm>
              <a:off x="7543800" y="3749040"/>
              <a:ext cx="1295400" cy="670560"/>
              <a:chOff x="7162800" y="3657600"/>
              <a:chExt cx="1424940" cy="670560"/>
            </a:xfrm>
          </p:grpSpPr>
          <p:pic>
            <p:nvPicPr>
              <p:cNvPr id="12" name="Picture 11" descr="ignition-pair.png"/>
              <p:cNvPicPr>
                <a:picLocks noChangeAspect="1"/>
              </p:cNvPicPr>
              <p:nvPr/>
            </p:nvPicPr>
            <p:blipFill>
              <a:blip r:embed="rId4" cstate="print">
                <a:clrChange>
                  <a:clrFrom>
                    <a:srgbClr val="FFFFFF"/>
                  </a:clrFrom>
                  <a:clrTo>
                    <a:srgbClr val="FFFFFF">
                      <a:alpha val="0"/>
                    </a:srgbClr>
                  </a:clrTo>
                </a:clrChange>
              </a:blip>
              <a:stretch>
                <a:fillRect/>
              </a:stretch>
            </p:blipFill>
            <p:spPr>
              <a:xfrm>
                <a:off x="7162800" y="3657600"/>
                <a:ext cx="838200" cy="670560"/>
              </a:xfrm>
              <a:prstGeom prst="rect">
                <a:avLst/>
              </a:prstGeom>
            </p:spPr>
          </p:pic>
          <p:pic>
            <p:nvPicPr>
              <p:cNvPr id="13" name="Picture 12" descr="ignition-pair.png"/>
              <p:cNvPicPr>
                <a:picLocks noChangeAspect="1"/>
              </p:cNvPicPr>
              <p:nvPr/>
            </p:nvPicPr>
            <p:blipFill>
              <a:blip r:embed="rId4" cstate="print">
                <a:clrChange>
                  <a:clrFrom>
                    <a:srgbClr val="FFFFFF"/>
                  </a:clrFrom>
                  <a:clrTo>
                    <a:srgbClr val="FFFFFF">
                      <a:alpha val="0"/>
                    </a:srgbClr>
                  </a:clrTo>
                </a:clrChange>
              </a:blip>
              <a:stretch>
                <a:fillRect/>
              </a:stretch>
            </p:blipFill>
            <p:spPr>
              <a:xfrm>
                <a:off x="7749540" y="3657600"/>
                <a:ext cx="838200" cy="670560"/>
              </a:xfrm>
              <a:prstGeom prst="rect">
                <a:avLst/>
              </a:prstGeom>
            </p:spPr>
          </p:pic>
        </p:grpSp>
        <p:pic>
          <p:nvPicPr>
            <p:cNvPr id="11" name="Picture 10" descr="ignition-pair.png"/>
            <p:cNvPicPr>
              <a:picLocks noChangeAspect="1"/>
            </p:cNvPicPr>
            <p:nvPr/>
          </p:nvPicPr>
          <p:blipFill>
            <a:blip r:embed="rId5" cstate="print">
              <a:clrChange>
                <a:clrFrom>
                  <a:srgbClr val="FFFFFF"/>
                </a:clrFrom>
                <a:clrTo>
                  <a:srgbClr val="FFFFFF">
                    <a:alpha val="0"/>
                  </a:srgbClr>
                </a:clrTo>
              </a:clrChange>
            </a:blip>
            <a:stretch>
              <a:fillRect/>
            </a:stretch>
          </p:blipFill>
          <p:spPr>
            <a:xfrm>
              <a:off x="7010400" y="3733801"/>
              <a:ext cx="762000" cy="761999"/>
            </a:xfrm>
            <a:prstGeom prst="rect">
              <a:avLst/>
            </a:prstGeom>
          </p:spPr>
        </p:pic>
      </p:grpSp>
      <p:grpSp>
        <p:nvGrpSpPr>
          <p:cNvPr id="10" name="Group 13"/>
          <p:cNvGrpSpPr/>
          <p:nvPr/>
        </p:nvGrpSpPr>
        <p:grpSpPr>
          <a:xfrm>
            <a:off x="228600" y="4953000"/>
            <a:ext cx="1828800" cy="1295400"/>
            <a:chOff x="7010400" y="3988887"/>
            <a:chExt cx="2057400" cy="1451793"/>
          </a:xfrm>
        </p:grpSpPr>
        <p:pic>
          <p:nvPicPr>
            <p:cNvPr id="15" name="Picture 14" descr="ignition-solo.png"/>
            <p:cNvPicPr>
              <a:picLocks noChangeAspect="1"/>
            </p:cNvPicPr>
            <p:nvPr/>
          </p:nvPicPr>
          <p:blipFill>
            <a:blip r:embed="rId6" cstate="print">
              <a:clrChange>
                <a:clrFrom>
                  <a:srgbClr val="FFFFFF"/>
                </a:clrFrom>
                <a:clrTo>
                  <a:srgbClr val="FFFFFF">
                    <a:alpha val="0"/>
                  </a:srgbClr>
                </a:clrTo>
              </a:clrChange>
            </a:blip>
            <a:stretch>
              <a:fillRect/>
            </a:stretch>
          </p:blipFill>
          <p:spPr>
            <a:xfrm flipH="1">
              <a:off x="8666851" y="4419600"/>
              <a:ext cx="400949" cy="457200"/>
            </a:xfrm>
            <a:prstGeom prst="rect">
              <a:avLst/>
            </a:prstGeom>
          </p:spPr>
        </p:pic>
        <p:pic>
          <p:nvPicPr>
            <p:cNvPr id="16" name="Picture 15" descr="ignition-solo.png"/>
            <p:cNvPicPr>
              <a:picLocks noChangeAspect="1"/>
            </p:cNvPicPr>
            <p:nvPr/>
          </p:nvPicPr>
          <p:blipFill>
            <a:blip r:embed="rId6" cstate="print">
              <a:clrChange>
                <a:clrFrom>
                  <a:srgbClr val="FFFFFF"/>
                </a:clrFrom>
                <a:clrTo>
                  <a:srgbClr val="FFFFFF">
                    <a:alpha val="0"/>
                  </a:srgbClr>
                </a:clrTo>
              </a:clrChange>
            </a:blip>
            <a:stretch>
              <a:fillRect/>
            </a:stretch>
          </p:blipFill>
          <p:spPr>
            <a:xfrm flipH="1">
              <a:off x="8438251" y="4038600"/>
              <a:ext cx="400949" cy="457200"/>
            </a:xfrm>
            <a:prstGeom prst="rect">
              <a:avLst/>
            </a:prstGeom>
          </p:spPr>
        </p:pic>
        <p:pic>
          <p:nvPicPr>
            <p:cNvPr id="17" name="Picture 16" descr="ignition-solo.png"/>
            <p:cNvPicPr>
              <a:picLocks noChangeAspect="1"/>
            </p:cNvPicPr>
            <p:nvPr/>
          </p:nvPicPr>
          <p:blipFill>
            <a:blip r:embed="rId7" cstate="print"/>
            <a:stretch>
              <a:fillRect/>
            </a:stretch>
          </p:blipFill>
          <p:spPr>
            <a:xfrm>
              <a:off x="7010400" y="4495800"/>
              <a:ext cx="361051" cy="457200"/>
            </a:xfrm>
            <a:prstGeom prst="rect">
              <a:avLst/>
            </a:prstGeom>
          </p:spPr>
        </p:pic>
        <p:pic>
          <p:nvPicPr>
            <p:cNvPr id="18" name="Picture 17" descr="ignition-group_3.png"/>
            <p:cNvPicPr>
              <a:picLocks noChangeAspect="1"/>
            </p:cNvPicPr>
            <p:nvPr/>
          </p:nvPicPr>
          <p:blipFill>
            <a:blip r:embed="rId8" cstate="print"/>
            <a:stretch>
              <a:fillRect/>
            </a:stretch>
          </p:blipFill>
          <p:spPr>
            <a:xfrm>
              <a:off x="7082850" y="3988887"/>
              <a:ext cx="880866" cy="506913"/>
            </a:xfrm>
            <a:prstGeom prst="rect">
              <a:avLst/>
            </a:prstGeom>
          </p:spPr>
        </p:pic>
        <p:pic>
          <p:nvPicPr>
            <p:cNvPr id="19" name="Picture 18" descr="ignition-pair.png"/>
            <p:cNvPicPr>
              <a:picLocks noChangeAspect="1"/>
            </p:cNvPicPr>
            <p:nvPr/>
          </p:nvPicPr>
          <p:blipFill>
            <a:blip r:embed="rId9" cstate="print"/>
            <a:stretch>
              <a:fillRect/>
            </a:stretch>
          </p:blipFill>
          <p:spPr>
            <a:xfrm>
              <a:off x="7924800" y="4008120"/>
              <a:ext cx="609600" cy="487680"/>
            </a:xfrm>
            <a:prstGeom prst="rect">
              <a:avLst/>
            </a:prstGeom>
          </p:spPr>
        </p:pic>
        <p:pic>
          <p:nvPicPr>
            <p:cNvPr id="20" name="Picture 19" descr="ignition-group_3.png"/>
            <p:cNvPicPr>
              <a:picLocks noChangeAspect="1"/>
            </p:cNvPicPr>
            <p:nvPr/>
          </p:nvPicPr>
          <p:blipFill>
            <a:blip r:embed="rId10" cstate="print">
              <a:clrChange>
                <a:clrFrom>
                  <a:srgbClr val="FFFFFF"/>
                </a:clrFrom>
                <a:clrTo>
                  <a:srgbClr val="FFFFFF">
                    <a:alpha val="0"/>
                  </a:srgbClr>
                </a:clrTo>
              </a:clrChange>
            </a:blip>
            <a:stretch>
              <a:fillRect/>
            </a:stretch>
          </p:blipFill>
          <p:spPr>
            <a:xfrm>
              <a:off x="7924800" y="4470640"/>
              <a:ext cx="838200" cy="482360"/>
            </a:xfrm>
            <a:prstGeom prst="rect">
              <a:avLst/>
            </a:prstGeom>
          </p:spPr>
        </p:pic>
        <p:pic>
          <p:nvPicPr>
            <p:cNvPr id="21" name="Picture 20" descr="ignition-pair.png"/>
            <p:cNvPicPr>
              <a:picLocks noChangeAspect="1"/>
            </p:cNvPicPr>
            <p:nvPr/>
          </p:nvPicPr>
          <p:blipFill>
            <a:blip r:embed="rId11" cstate="print"/>
            <a:stretch>
              <a:fillRect/>
            </a:stretch>
          </p:blipFill>
          <p:spPr>
            <a:xfrm>
              <a:off x="7353300" y="4495800"/>
              <a:ext cx="571500" cy="457200"/>
            </a:xfrm>
            <a:prstGeom prst="rect">
              <a:avLst/>
            </a:prstGeom>
          </p:spPr>
        </p:pic>
        <p:pic>
          <p:nvPicPr>
            <p:cNvPr id="22" name="Picture 21" descr="ignition-pair.png"/>
            <p:cNvPicPr>
              <a:picLocks noChangeAspect="1"/>
            </p:cNvPicPr>
            <p:nvPr/>
          </p:nvPicPr>
          <p:blipFill>
            <a:blip r:embed="rId9" cstate="print"/>
            <a:stretch>
              <a:fillRect/>
            </a:stretch>
          </p:blipFill>
          <p:spPr>
            <a:xfrm>
              <a:off x="7086600" y="4953000"/>
              <a:ext cx="609600" cy="487680"/>
            </a:xfrm>
            <a:prstGeom prst="rect">
              <a:avLst/>
            </a:prstGeom>
          </p:spPr>
        </p:pic>
        <p:pic>
          <p:nvPicPr>
            <p:cNvPr id="23" name="Picture 22" descr="ignition-pair.png"/>
            <p:cNvPicPr>
              <a:picLocks noChangeAspect="1"/>
            </p:cNvPicPr>
            <p:nvPr/>
          </p:nvPicPr>
          <p:blipFill>
            <a:blip r:embed="rId12" cstate="print"/>
            <a:stretch>
              <a:fillRect/>
            </a:stretch>
          </p:blipFill>
          <p:spPr>
            <a:xfrm flipH="1">
              <a:off x="7696200" y="4953000"/>
              <a:ext cx="519545" cy="457200"/>
            </a:xfrm>
            <a:prstGeom prst="rect">
              <a:avLst/>
            </a:prstGeom>
          </p:spPr>
        </p:pic>
        <p:pic>
          <p:nvPicPr>
            <p:cNvPr id="24" name="Picture 23" descr="ignition-pair.png"/>
            <p:cNvPicPr>
              <a:picLocks noChangeAspect="1"/>
            </p:cNvPicPr>
            <p:nvPr/>
          </p:nvPicPr>
          <p:blipFill>
            <a:blip r:embed="rId12" cstate="print"/>
            <a:stretch>
              <a:fillRect/>
            </a:stretch>
          </p:blipFill>
          <p:spPr>
            <a:xfrm flipH="1">
              <a:off x="8243455" y="4953000"/>
              <a:ext cx="519545" cy="457200"/>
            </a:xfrm>
            <a:prstGeom prst="rect">
              <a:avLst/>
            </a:prstGeom>
          </p:spPr>
        </p:pic>
      </p:grpSp>
      <p:sp>
        <p:nvSpPr>
          <p:cNvPr id="25" name="TextBox 24"/>
          <p:cNvSpPr txBox="1"/>
          <p:nvPr/>
        </p:nvSpPr>
        <p:spPr>
          <a:xfrm>
            <a:off x="2133600" y="5791200"/>
            <a:ext cx="3200400" cy="430887"/>
          </a:xfrm>
          <a:prstGeom prst="rect">
            <a:avLst/>
          </a:prstGeom>
          <a:noFill/>
        </p:spPr>
        <p:txBody>
          <a:bodyPr wrap="square" rtlCol="0">
            <a:spAutoFit/>
          </a:bodyPr>
          <a:lstStyle/>
          <a:p>
            <a:r>
              <a:rPr lang="en-GB" sz="2200" b="1" dirty="0" smtClean="0"/>
              <a:t>tous ensemble (</a:t>
            </a:r>
            <a:r>
              <a:rPr lang="en-GB" sz="2200" b="1" dirty="0" err="1" smtClean="0"/>
              <a:t>plénière</a:t>
            </a:r>
            <a:r>
              <a:rPr lang="en-GB" sz="2200" b="1" dirty="0" smtClean="0"/>
              <a:t>)</a:t>
            </a:r>
            <a:endParaRPr lang="en-GB" sz="2200" b="1" dirty="0"/>
          </a:p>
        </p:txBody>
      </p:sp>
      <p:pic>
        <p:nvPicPr>
          <p:cNvPr id="26" name="Picture 25" descr="C:\Users\iro\AppData\Local\Microsoft\Windows\INetCache\IE\YP7O4SOK\clock-icon[1].jpg"/>
          <p:cNvPicPr>
            <a:picLocks noChangeAspect="1" noChangeArrowheads="1"/>
          </p:cNvPicPr>
          <p:nvPr/>
        </p:nvPicPr>
        <p:blipFill>
          <a:blip r:embed="rId13" cstate="print"/>
          <a:srcRect/>
          <a:stretch>
            <a:fillRect/>
          </a:stretch>
        </p:blipFill>
        <p:spPr bwMode="auto">
          <a:xfrm>
            <a:off x="7111829" y="1143000"/>
            <a:ext cx="1605421" cy="1600200"/>
          </a:xfrm>
          <a:prstGeom prst="rect">
            <a:avLst/>
          </a:prstGeom>
          <a:noFill/>
        </p:spPr>
      </p:pic>
      <p:sp>
        <p:nvSpPr>
          <p:cNvPr id="27" name="TextBox 26"/>
          <p:cNvSpPr txBox="1"/>
          <p:nvPr/>
        </p:nvSpPr>
        <p:spPr>
          <a:xfrm>
            <a:off x="7340429" y="1905000"/>
            <a:ext cx="1346371" cy="523220"/>
          </a:xfrm>
          <a:prstGeom prst="rect">
            <a:avLst/>
          </a:prstGeom>
          <a:noFill/>
        </p:spPr>
        <p:txBody>
          <a:bodyPr wrap="square" rtlCol="0">
            <a:spAutoFit/>
          </a:bodyPr>
          <a:lstStyle/>
          <a:p>
            <a:r>
              <a:rPr lang="en-GB" sz="2800" b="1" dirty="0" err="1" smtClean="0">
                <a:solidFill>
                  <a:srgbClr val="92D050"/>
                </a:solidFill>
              </a:rPr>
              <a:t>durée</a:t>
            </a:r>
            <a:endParaRPr lang="en-GB" sz="2800" b="1" dirty="0">
              <a:solidFill>
                <a:srgbClr val="92D05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52400"/>
            <a:ext cx="8610600" cy="2514600"/>
          </a:xfrm>
        </p:spPr>
        <p:txBody>
          <a:bodyPr>
            <a:normAutofit fontScale="92500"/>
          </a:bodyPr>
          <a:lstStyle/>
          <a:p>
            <a:pPr algn="ctr">
              <a:buNone/>
            </a:pPr>
            <a:r>
              <a:rPr lang="fr-FR" sz="4400" b="1" dirty="0" smtClean="0">
                <a:solidFill>
                  <a:schemeClr val="accent3"/>
                </a:solidFill>
              </a:rPr>
              <a:t>Exercice de débriefing</a:t>
            </a:r>
          </a:p>
          <a:p>
            <a:pPr algn="ctr">
              <a:buNone/>
            </a:pPr>
            <a:r>
              <a:rPr lang="fr-FR" sz="4400" b="1" dirty="0" smtClean="0"/>
              <a:t>Quels étaient mes objectifs d'apprentissage pour cette session?</a:t>
            </a:r>
            <a:endParaRPr lang="en-GB" sz="4400" b="1" dirty="0" smtClean="0"/>
          </a:p>
          <a:p>
            <a:pPr>
              <a:buNone/>
            </a:pPr>
            <a:endParaRPr lang="en-GB" dirty="0" smtClean="0">
              <a:solidFill>
                <a:schemeClr val="accent3"/>
              </a:solidFill>
            </a:endParaRPr>
          </a:p>
        </p:txBody>
      </p:sp>
      <p:pic>
        <p:nvPicPr>
          <p:cNvPr id="5123" name="Picture 3" descr="C:\Users\iro\AppData\Local\Microsoft\Windows\INetCache\IE\D21MUML8\clipart-illustration-orange-man-holding-question-mark[1].jpg"/>
          <p:cNvPicPr>
            <a:picLocks noChangeAspect="1" noChangeArrowheads="1"/>
          </p:cNvPicPr>
          <p:nvPr/>
        </p:nvPicPr>
        <p:blipFill>
          <a:blip r:embed="rId2" cstate="print"/>
          <a:srcRect/>
          <a:stretch>
            <a:fillRect/>
          </a:stretch>
        </p:blipFill>
        <p:spPr bwMode="auto">
          <a:xfrm>
            <a:off x="3124200" y="2971800"/>
            <a:ext cx="2895600" cy="28956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0" y="2667000"/>
            <a:ext cx="8915400" cy="4114800"/>
          </a:xfrm>
          <a:prstGeom prst="rect">
            <a:avLst/>
          </a:prstGeom>
        </p:spPr>
        <p:txBody>
          <a:bodyPr vert="horz" lIns="91440" tIns="45720" rIns="91440" bIns="45720" rtlCol="0">
            <a:normAutofit fontScale="85000" lnSpcReduction="10000"/>
          </a:bodyPr>
          <a:lstStyle/>
          <a:p>
            <a:pPr marL="342900" lvl="0" indent="15875">
              <a:spcBef>
                <a:spcPct val="20000"/>
              </a:spcBef>
              <a:defRPr/>
            </a:pPr>
            <a:r>
              <a:rPr lang="fr-FR" sz="3200" i="1" dirty="0" smtClean="0"/>
              <a:t>L'exercice pourrait servir de «modèle» pour la mise en œuvre du </a:t>
            </a:r>
            <a:r>
              <a:rPr lang="fr-FR" sz="3200" b="1" i="1" dirty="0" smtClean="0">
                <a:solidFill>
                  <a:schemeClr val="accent3"/>
                </a:solidFill>
              </a:rPr>
              <a:t>changement dans votre classe</a:t>
            </a:r>
            <a:r>
              <a:rPr lang="fr-FR" sz="3200" i="1" dirty="0" smtClean="0"/>
              <a:t>, votre école ou votre communauté. Il peut également être appliqué pour relever des défis mondiaux tels que la création d'un avenir «prêt pour le climat» ou «sans plastique».</a:t>
            </a:r>
          </a:p>
          <a:p>
            <a:pPr marL="342900" lvl="0" indent="15875">
              <a:spcBef>
                <a:spcPct val="20000"/>
              </a:spcBef>
              <a:defRPr/>
            </a:pPr>
            <a:r>
              <a:rPr lang="fr-FR" sz="3200" i="1" dirty="0" smtClean="0"/>
              <a:t>Tout processus de </a:t>
            </a:r>
            <a:r>
              <a:rPr lang="fr-FR" sz="3200" b="1" i="1" dirty="0" smtClean="0">
                <a:solidFill>
                  <a:schemeClr val="accent3"/>
                </a:solidFill>
              </a:rPr>
              <a:t>changement est un système complexe</a:t>
            </a:r>
            <a:r>
              <a:rPr lang="fr-FR" sz="3200" i="1" dirty="0" smtClean="0"/>
              <a:t>. Il est axé sur les objectifs, interactif et comporte des boucles de rétroaction positives et négatives. Mais cela ne fonctionnera pas dans le vide. </a:t>
            </a:r>
            <a:r>
              <a:rPr lang="fr-FR" sz="3200" b="1" i="1" dirty="0" smtClean="0">
                <a:solidFill>
                  <a:schemeClr val="accent3"/>
                </a:solidFill>
              </a:rPr>
              <a:t>Il a besoin d'une vision pour le conduire</a:t>
            </a:r>
            <a:r>
              <a:rPr lang="fr-FR" sz="3200" i="1" dirty="0" smtClean="0"/>
              <a:t>.</a:t>
            </a:r>
            <a:endParaRPr kumimoji="0" lang="en-US" sz="3200" b="0" i="1" u="none" strike="noStrike" kern="1200" cap="none" spc="0" normalizeH="0" noProof="0" dirty="0" smtClean="0">
              <a:ln>
                <a:noFill/>
              </a:ln>
              <a:solidFill>
                <a:schemeClr val="tx1"/>
              </a:solidFill>
              <a:effectLst/>
              <a:uLnTx/>
              <a:uFillTx/>
              <a:latin typeface="+mn-lt"/>
              <a:ea typeface="+mn-ea"/>
              <a:cs typeface="+mn-cs"/>
            </a:endParaRPr>
          </a:p>
          <a:p>
            <a:pPr marL="342900" marR="0" lvl="0" indent="15875" algn="l" defTabSz="914400" rtl="0" eaLnBrk="1" fontAlgn="auto" latinLnBrk="0" hangingPunct="1">
              <a:lnSpc>
                <a:spcPct val="100000"/>
              </a:lnSpc>
              <a:spcBef>
                <a:spcPct val="20000"/>
              </a:spcBef>
              <a:spcAft>
                <a:spcPts val="0"/>
              </a:spcAft>
              <a:buClrTx/>
              <a:buSzTx/>
              <a:tabLst/>
              <a:defRPr/>
            </a:pPr>
            <a:endParaRPr kumimoji="0" lang="en-US" sz="3200" b="0" i="1" u="none" strike="noStrike" kern="1200" cap="none" spc="0" normalizeH="0" noProof="0" dirty="0" smtClean="0">
              <a:ln>
                <a:noFill/>
              </a:ln>
              <a:solidFill>
                <a:schemeClr val="tx1"/>
              </a:solidFill>
              <a:effectLst/>
              <a:uLnTx/>
              <a:uFillTx/>
              <a:latin typeface="+mn-lt"/>
              <a:ea typeface="+mn-ea"/>
              <a:cs typeface="+mn-cs"/>
            </a:endParaRPr>
          </a:p>
        </p:txBody>
      </p:sp>
      <p:pic>
        <p:nvPicPr>
          <p:cNvPr id="5" name="Picture 4" descr="C:\Users\iro\AppData\Local\Microsoft\Windows\INetCache\IE\4HEU9YNO\bullseye[1].gif"/>
          <p:cNvPicPr>
            <a:picLocks noChangeAspect="1" noChangeArrowheads="1"/>
          </p:cNvPicPr>
          <p:nvPr/>
        </p:nvPicPr>
        <p:blipFill>
          <a:blip r:embed="rId2" cstate="print"/>
          <a:srcRect/>
          <a:stretch>
            <a:fillRect/>
          </a:stretch>
        </p:blipFill>
        <p:spPr bwMode="auto">
          <a:xfrm>
            <a:off x="3276600" y="228600"/>
            <a:ext cx="2286000" cy="2286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hateandanger.files.wordpress.com/2013/08/plastic-detox-deplastify-your-life.jpg"/>
          <p:cNvPicPr>
            <a:picLocks noChangeAspect="1" noChangeArrowheads="1"/>
          </p:cNvPicPr>
          <p:nvPr/>
        </p:nvPicPr>
        <p:blipFill>
          <a:blip r:embed="rId2" cstate="print"/>
          <a:srcRect/>
          <a:stretch>
            <a:fillRect/>
          </a:stretch>
        </p:blipFill>
        <p:spPr bwMode="auto">
          <a:xfrm>
            <a:off x="0" y="152400"/>
            <a:ext cx="9144000" cy="658041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Literature &amp; Contacts</a:t>
            </a:r>
            <a:endParaRPr lang="en-GB" dirty="0"/>
          </a:p>
        </p:txBody>
      </p:sp>
      <p:sp>
        <p:nvSpPr>
          <p:cNvPr id="3" name="Content Placeholder 2"/>
          <p:cNvSpPr>
            <a:spLocks noGrp="1"/>
          </p:cNvSpPr>
          <p:nvPr>
            <p:ph idx="1"/>
          </p:nvPr>
        </p:nvSpPr>
        <p:spPr>
          <a:xfrm>
            <a:off x="0" y="1600200"/>
            <a:ext cx="9144000" cy="4953000"/>
          </a:xfrm>
        </p:spPr>
        <p:txBody>
          <a:bodyPr>
            <a:noAutofit/>
          </a:bodyPr>
          <a:lstStyle/>
          <a:p>
            <a:pPr>
              <a:buNone/>
            </a:pPr>
            <a:r>
              <a:rPr lang="en-US" sz="2400" dirty="0" smtClean="0"/>
              <a:t>FACILITATOR CONTACTS </a:t>
            </a:r>
            <a:br>
              <a:rPr lang="en-US" sz="2400" dirty="0" smtClean="0"/>
            </a:br>
            <a:r>
              <a:rPr lang="en-US" sz="2400" dirty="0" err="1" smtClean="0"/>
              <a:t>Iro</a:t>
            </a:r>
            <a:r>
              <a:rPr lang="en-US" sz="2400" dirty="0" smtClean="0"/>
              <a:t> </a:t>
            </a:r>
            <a:r>
              <a:rPr lang="en-US" sz="2400" dirty="0" err="1" smtClean="0"/>
              <a:t>Alampei</a:t>
            </a:r>
            <a:r>
              <a:rPr lang="en-US" sz="2400" dirty="0" smtClean="0"/>
              <a:t>: </a:t>
            </a:r>
            <a:r>
              <a:rPr lang="en-US" sz="2400" dirty="0" smtClean="0">
                <a:hlinkClick r:id="rId2"/>
              </a:rPr>
              <a:t>www.medies.net</a:t>
            </a:r>
            <a:r>
              <a:rPr lang="en-US" sz="2400" dirty="0" smtClean="0"/>
              <a:t>, </a:t>
            </a:r>
            <a:r>
              <a:rPr lang="en-US" sz="2400" dirty="0" smtClean="0">
                <a:hlinkClick r:id="rId3"/>
              </a:rPr>
              <a:t>info@medies.net</a:t>
            </a:r>
            <a:r>
              <a:rPr lang="en-US" sz="2400" dirty="0" smtClean="0"/>
              <a:t>, </a:t>
            </a:r>
            <a:r>
              <a:rPr lang="en-US" sz="2400" smtClean="0"/>
              <a:t/>
            </a:r>
            <a:br>
              <a:rPr lang="en-US" sz="2400" smtClean="0"/>
            </a:br>
            <a:r>
              <a:rPr lang="en-US" sz="2400" smtClean="0">
                <a:hlinkClick r:id="rId4"/>
              </a:rPr>
              <a:t>alampei@mio-ecsde.org</a:t>
            </a:r>
            <a:r>
              <a:rPr lang="en-US" sz="2400" smtClean="0"/>
              <a:t>  </a:t>
            </a:r>
            <a:endParaRPr lang="en-US" sz="2400" dirty="0" smtClean="0"/>
          </a:p>
          <a:p>
            <a:pPr>
              <a:buNone/>
            </a:pPr>
            <a:r>
              <a:rPr lang="en-US" sz="2400" dirty="0" smtClean="0"/>
              <a:t>LITERATURE</a:t>
            </a:r>
            <a:endParaRPr lang="en-GB" sz="2400" dirty="0" smtClean="0"/>
          </a:p>
          <a:p>
            <a:r>
              <a:rPr lang="en-GB" sz="2400" dirty="0" smtClean="0"/>
              <a:t>The Guide to Education for Sustainability , Sustainable Schools Project (2015) </a:t>
            </a:r>
            <a:r>
              <a:rPr lang="en-GB" sz="1800" dirty="0" smtClean="0">
                <a:hlinkClick r:id="rId5"/>
              </a:rPr>
              <a:t>http://sustainableschoolsproject.org/sites/default/files/EFSGuide2015b.pdf</a:t>
            </a:r>
            <a:r>
              <a:rPr lang="en-GB" sz="1800" dirty="0" smtClean="0"/>
              <a:t> </a:t>
            </a:r>
            <a:endParaRPr lang="en-GB" sz="2400" dirty="0" smtClean="0"/>
          </a:p>
          <a:p>
            <a:r>
              <a:rPr lang="en-US" sz="2400" dirty="0" smtClean="0"/>
              <a:t>Getting Climate-Ready - A Guide For Schools On Climate Action (UNESCO, 2016) </a:t>
            </a:r>
            <a:r>
              <a:rPr lang="en-US" sz="1600" dirty="0" smtClean="0">
                <a:hlinkClick r:id="rId6"/>
              </a:rPr>
              <a:t>http://unesdoc.unesco.org/images/0024/002467/246740e.pdf</a:t>
            </a:r>
            <a:r>
              <a:rPr lang="en-US" sz="1600" dirty="0" smtClean="0"/>
              <a:t> </a:t>
            </a:r>
            <a:endParaRPr lang="en-US" sz="2400" dirty="0" smtClean="0"/>
          </a:p>
          <a:p>
            <a:r>
              <a:rPr lang="en-US" sz="2400" dirty="0" smtClean="0"/>
              <a:t>Global How? – A trainer’s manual (2016) </a:t>
            </a:r>
            <a:r>
              <a:rPr lang="en-US" sz="1600" dirty="0" smtClean="0">
                <a:hlinkClick r:id="rId7"/>
              </a:rPr>
              <a:t>http://www.finep.org/files/fgl_manual_global_how_print_version.pdf</a:t>
            </a:r>
            <a:r>
              <a:rPr lang="en-US" sz="1600" dirty="0" smtClean="0"/>
              <a:t> </a:t>
            </a:r>
            <a:endParaRPr lang="en-US" sz="2400" dirty="0" smtClean="0"/>
          </a:p>
          <a:p>
            <a:r>
              <a:rPr lang="en-US" sz="2400" dirty="0" smtClean="0"/>
              <a:t>John </a:t>
            </a:r>
            <a:r>
              <a:rPr lang="en-US" sz="2400" dirty="0" err="1" smtClean="0"/>
              <a:t>Goekler</a:t>
            </a:r>
            <a:r>
              <a:rPr lang="en-US" sz="2400" dirty="0" smtClean="0"/>
              <a:t>, “How to change our worldview as educators?” </a:t>
            </a:r>
            <a:r>
              <a:rPr lang="en-GB" sz="1600" dirty="0" smtClean="0">
                <a:hlinkClick r:id="rId8"/>
              </a:rPr>
              <a:t>https://www.teachingtimes.com/articles/worldview-educators/page-1/608.htm</a:t>
            </a:r>
            <a:endParaRPr lang="en-GB" sz="2400" dirty="0" smtClean="0"/>
          </a:p>
          <a:p>
            <a:r>
              <a:rPr lang="en-GB" sz="2400" dirty="0" smtClean="0"/>
              <a:t>World’s largest lesson: </a:t>
            </a:r>
            <a:r>
              <a:rPr lang="en-GB" sz="1600" dirty="0" smtClean="0">
                <a:hlinkClick r:id="rId9"/>
              </a:rPr>
              <a:t>http://worldslargestlesson.globalgoals.org/</a:t>
            </a:r>
            <a:r>
              <a:rPr lang="en-GB" sz="1600" dirty="0" smtClean="0"/>
              <a:t>  </a:t>
            </a:r>
            <a:endParaRPr lang="en-GB"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iro\AppData\Local\Microsoft\Windows\INetCache\IE\D21MUML8\affiche[1].png"/>
          <p:cNvPicPr>
            <a:picLocks noChangeAspect="1" noChangeArrowheads="1"/>
          </p:cNvPicPr>
          <p:nvPr/>
        </p:nvPicPr>
        <p:blipFill>
          <a:blip r:embed="rId2" cstate="print"/>
          <a:srcRect/>
          <a:stretch>
            <a:fillRect/>
          </a:stretch>
        </p:blipFill>
        <p:spPr bwMode="auto">
          <a:xfrm>
            <a:off x="152400" y="766806"/>
            <a:ext cx="4495800" cy="6107313"/>
          </a:xfrm>
          <a:prstGeom prst="rect">
            <a:avLst/>
          </a:prstGeom>
          <a:noFill/>
        </p:spPr>
      </p:pic>
      <p:pic>
        <p:nvPicPr>
          <p:cNvPr id="8" name="Picture 2" descr="C:\Users\iro\AppData\Local\Microsoft\Windows\INetCache\IE\D21MUML8\affiche[1].png"/>
          <p:cNvPicPr>
            <a:picLocks noChangeAspect="1" noChangeArrowheads="1"/>
          </p:cNvPicPr>
          <p:nvPr/>
        </p:nvPicPr>
        <p:blipFill>
          <a:blip r:embed="rId2" cstate="print"/>
          <a:srcRect/>
          <a:stretch>
            <a:fillRect/>
          </a:stretch>
        </p:blipFill>
        <p:spPr bwMode="auto">
          <a:xfrm>
            <a:off x="4685540" y="1258502"/>
            <a:ext cx="3772660" cy="5599498"/>
          </a:xfrm>
          <a:prstGeom prst="rect">
            <a:avLst/>
          </a:prstGeom>
          <a:noFill/>
        </p:spPr>
      </p:pic>
      <p:sp>
        <p:nvSpPr>
          <p:cNvPr id="9" name="TextBox 8"/>
          <p:cNvSpPr txBox="1"/>
          <p:nvPr/>
        </p:nvSpPr>
        <p:spPr>
          <a:xfrm rot="21390963">
            <a:off x="4799432" y="2916532"/>
            <a:ext cx="3839482" cy="1692771"/>
          </a:xfrm>
          <a:prstGeom prst="rect">
            <a:avLst/>
          </a:prstGeom>
          <a:noFill/>
        </p:spPr>
        <p:txBody>
          <a:bodyPr wrap="square" rtlCol="0">
            <a:spAutoFit/>
          </a:bodyPr>
          <a:lstStyle/>
          <a:p>
            <a:r>
              <a:rPr lang="en-US" sz="2400" b="1" dirty="0" smtClean="0">
                <a:solidFill>
                  <a:srgbClr val="92D050"/>
                </a:solidFill>
                <a:latin typeface="MV Boli" pitchFamily="2" charset="0"/>
                <a:cs typeface="MV Boli" pitchFamily="2" charset="0"/>
              </a:rPr>
              <a:t>EDD </a:t>
            </a:r>
            <a:r>
              <a:rPr lang="en-US" sz="2400" b="1" dirty="0" err="1" smtClean="0">
                <a:solidFill>
                  <a:srgbClr val="92D050"/>
                </a:solidFill>
                <a:latin typeface="MV Boli" pitchFamily="2" charset="0"/>
                <a:cs typeface="MV Boli" pitchFamily="2" charset="0"/>
              </a:rPr>
              <a:t>Facteurs</a:t>
            </a:r>
            <a:r>
              <a:rPr lang="en-US" sz="2400" b="1" dirty="0" smtClean="0">
                <a:solidFill>
                  <a:srgbClr val="92D050"/>
                </a:solidFill>
                <a:latin typeface="MV Boli" pitchFamily="2" charset="0"/>
                <a:cs typeface="MV Boli" pitchFamily="2" charset="0"/>
              </a:rPr>
              <a:t> de </a:t>
            </a:r>
            <a:r>
              <a:rPr lang="en-US" sz="2400" b="1" dirty="0" err="1" smtClean="0">
                <a:solidFill>
                  <a:srgbClr val="92D050"/>
                </a:solidFill>
                <a:latin typeface="MV Boli" pitchFamily="2" charset="0"/>
                <a:cs typeface="MV Boli" pitchFamily="2" charset="0"/>
              </a:rPr>
              <a:t>succès</a:t>
            </a:r>
            <a:r>
              <a:rPr lang="en-US" sz="2400" b="1" dirty="0" smtClean="0">
                <a:solidFill>
                  <a:srgbClr val="92D050"/>
                </a:solidFill>
                <a:latin typeface="MV Boli" pitchFamily="2" charset="0"/>
                <a:cs typeface="MV Boli" pitchFamily="2" charset="0"/>
              </a:rPr>
              <a:t/>
            </a:r>
            <a:br>
              <a:rPr lang="en-US" sz="2400" b="1" dirty="0" smtClean="0">
                <a:solidFill>
                  <a:srgbClr val="92D050"/>
                </a:solidFill>
                <a:latin typeface="MV Boli" pitchFamily="2" charset="0"/>
                <a:cs typeface="MV Boli" pitchFamily="2" charset="0"/>
              </a:rPr>
            </a:br>
            <a:r>
              <a:rPr lang="en-US" sz="1600" dirty="0" smtClean="0">
                <a:solidFill>
                  <a:srgbClr val="92D050"/>
                </a:solidFill>
                <a:latin typeface="MV Boli" pitchFamily="2" charset="0"/>
                <a:cs typeface="MV Boli" pitchFamily="2" charset="0"/>
              </a:rPr>
              <a:t>1.</a:t>
            </a:r>
          </a:p>
          <a:p>
            <a:r>
              <a:rPr lang="en-US" sz="1600" dirty="0" smtClean="0">
                <a:solidFill>
                  <a:srgbClr val="92D050"/>
                </a:solidFill>
                <a:latin typeface="MV Boli" pitchFamily="2" charset="0"/>
                <a:cs typeface="MV Boli" pitchFamily="2" charset="0"/>
              </a:rPr>
              <a:t>2.</a:t>
            </a:r>
          </a:p>
          <a:p>
            <a:r>
              <a:rPr lang="en-US" sz="1600" dirty="0" smtClean="0">
                <a:solidFill>
                  <a:srgbClr val="92D050"/>
                </a:solidFill>
                <a:latin typeface="MV Boli" pitchFamily="2" charset="0"/>
                <a:cs typeface="MV Boli" pitchFamily="2" charset="0"/>
              </a:rPr>
              <a:t>3.</a:t>
            </a:r>
          </a:p>
          <a:p>
            <a:r>
              <a:rPr lang="en-US" sz="1600" dirty="0" smtClean="0">
                <a:solidFill>
                  <a:srgbClr val="92D050"/>
                </a:solidFill>
                <a:latin typeface="MV Boli" pitchFamily="2" charset="0"/>
                <a:cs typeface="MV Boli" pitchFamily="2" charset="0"/>
              </a:rPr>
              <a:t>4.</a:t>
            </a:r>
          </a:p>
          <a:p>
            <a:r>
              <a:rPr lang="en-US" sz="1600" dirty="0" smtClean="0">
                <a:solidFill>
                  <a:srgbClr val="92D050"/>
                </a:solidFill>
                <a:latin typeface="MV Boli" pitchFamily="2" charset="0"/>
                <a:cs typeface="MV Boli" pitchFamily="2" charset="0"/>
              </a:rPr>
              <a:t>5.</a:t>
            </a:r>
            <a:endParaRPr lang="en-GB" sz="2400" dirty="0">
              <a:solidFill>
                <a:srgbClr val="92D050"/>
              </a:solidFill>
              <a:latin typeface="MV Boli" pitchFamily="2" charset="0"/>
              <a:cs typeface="MV Boli" pitchFamily="2" charset="0"/>
            </a:endParaRPr>
          </a:p>
        </p:txBody>
      </p:sp>
      <p:sp>
        <p:nvSpPr>
          <p:cNvPr id="10" name="Title 1"/>
          <p:cNvSpPr>
            <a:spLocks noGrp="1"/>
          </p:cNvSpPr>
          <p:nvPr>
            <p:ph type="title"/>
          </p:nvPr>
        </p:nvSpPr>
        <p:spPr>
          <a:xfrm>
            <a:off x="76200" y="274638"/>
            <a:ext cx="7467600" cy="1143000"/>
          </a:xfrm>
        </p:spPr>
        <p:txBody>
          <a:bodyPr/>
          <a:lstStyle/>
          <a:p>
            <a:r>
              <a:rPr lang="en-GB" b="1" dirty="0" err="1" smtClean="0"/>
              <a:t>Nos</a:t>
            </a:r>
            <a:r>
              <a:rPr lang="en-GB" b="1" dirty="0" smtClean="0"/>
              <a:t> </a:t>
            </a:r>
            <a:r>
              <a:rPr lang="en-GB" b="1" dirty="0" err="1" smtClean="0"/>
              <a:t>lentilles</a:t>
            </a:r>
            <a:r>
              <a:rPr lang="en-GB" b="1" dirty="0" smtClean="0"/>
              <a:t> de </a:t>
            </a:r>
            <a:r>
              <a:rPr lang="en-GB" b="1" dirty="0" err="1" smtClean="0"/>
              <a:t>durabilité</a:t>
            </a:r>
            <a:endParaRPr lang="en-GB" b="1" dirty="0"/>
          </a:p>
        </p:txBody>
      </p:sp>
      <p:pic>
        <p:nvPicPr>
          <p:cNvPr id="1026" name="Picture 2" descr="C:\Users\iro\AppData\Local\Microsoft\Windows\INetCache\IE\GL6P4HTY\Magnifying-Glass-Outline-Icon-2869-large[1].png"/>
          <p:cNvPicPr>
            <a:picLocks noChangeAspect="1" noChangeArrowheads="1"/>
          </p:cNvPicPr>
          <p:nvPr/>
        </p:nvPicPr>
        <p:blipFill>
          <a:blip r:embed="rId3" cstate="print"/>
          <a:srcRect/>
          <a:stretch>
            <a:fillRect/>
          </a:stretch>
        </p:blipFill>
        <p:spPr bwMode="auto">
          <a:xfrm rot="12506786">
            <a:off x="7139543" y="-547895"/>
            <a:ext cx="1640407" cy="2449675"/>
          </a:xfrm>
          <a:prstGeom prst="rect">
            <a:avLst/>
          </a:prstGeom>
          <a:noFill/>
        </p:spPr>
      </p:pic>
      <p:sp>
        <p:nvSpPr>
          <p:cNvPr id="11" name="TextBox 10"/>
          <p:cNvSpPr txBox="1"/>
          <p:nvPr/>
        </p:nvSpPr>
        <p:spPr>
          <a:xfrm rot="21320452">
            <a:off x="355222" y="2273603"/>
            <a:ext cx="4203673" cy="2369880"/>
          </a:xfrm>
          <a:prstGeom prst="rect">
            <a:avLst/>
          </a:prstGeom>
          <a:noFill/>
        </p:spPr>
        <p:txBody>
          <a:bodyPr wrap="square" rtlCol="0">
            <a:spAutoFit/>
          </a:bodyPr>
          <a:lstStyle/>
          <a:p>
            <a:pPr algn="ctr"/>
            <a:r>
              <a:rPr lang="en-US" sz="2400" b="1" dirty="0" smtClean="0">
                <a:solidFill>
                  <a:srgbClr val="92D050"/>
                </a:solidFill>
                <a:latin typeface="MV Boli" pitchFamily="2" charset="0"/>
                <a:cs typeface="MV Boli" pitchFamily="2" charset="0"/>
              </a:rPr>
              <a:t>Our group’s Motto…</a:t>
            </a:r>
            <a:br>
              <a:rPr lang="en-US" sz="2400" b="1" dirty="0" smtClean="0">
                <a:solidFill>
                  <a:srgbClr val="92D050"/>
                </a:solidFill>
                <a:latin typeface="MV Boli" pitchFamily="2" charset="0"/>
                <a:cs typeface="MV Boli" pitchFamily="2" charset="0"/>
              </a:rPr>
            </a:br>
            <a:r>
              <a:rPr lang="ar-AE" sz="2400" b="1" dirty="0" smtClean="0">
                <a:latin typeface="MV Boli" pitchFamily="2" charset="0"/>
                <a:cs typeface="MV Boli" pitchFamily="2" charset="0"/>
              </a:rPr>
              <a:t>شعار مجموعتنا هو ...</a:t>
            </a:r>
            <a:endParaRPr lang="en-US" sz="2400" b="1" dirty="0" smtClean="0">
              <a:latin typeface="MV Boli" pitchFamily="2" charset="0"/>
              <a:cs typeface="MV Boli" pitchFamily="2" charset="0"/>
            </a:endParaRPr>
          </a:p>
          <a:p>
            <a:endParaRPr lang="en-US" sz="2000" b="1" dirty="0" smtClean="0">
              <a:solidFill>
                <a:srgbClr val="92D050"/>
              </a:solidFill>
              <a:latin typeface="MV Boli" pitchFamily="2" charset="0"/>
              <a:cs typeface="MV Boli" pitchFamily="2" charset="0"/>
            </a:endParaRPr>
          </a:p>
          <a:p>
            <a:r>
              <a:rPr lang="fr-FR" sz="2000" dirty="0" smtClean="0">
                <a:solidFill>
                  <a:srgbClr val="92D050"/>
                </a:solidFill>
                <a:latin typeface="MV Boli" pitchFamily="2" charset="0"/>
                <a:cs typeface="MV Boli" pitchFamily="2" charset="0"/>
              </a:rPr>
              <a:t>Nos projets d’EDD seront toujours conçus de manière à ...</a:t>
            </a:r>
          </a:p>
          <a:p>
            <a:r>
              <a:rPr lang="fr-FR" sz="2000" dirty="0" smtClean="0">
                <a:solidFill>
                  <a:srgbClr val="92D050"/>
                </a:solidFill>
                <a:latin typeface="MV Boli" pitchFamily="2" charset="0"/>
                <a:cs typeface="MV Boli" pitchFamily="2" charset="0"/>
              </a:rPr>
              <a:t>Dans notre travail sur l’EDD, nous prenons en compte que ...</a:t>
            </a:r>
            <a:endParaRPr lang="en-GB" sz="2000" dirty="0">
              <a:solidFill>
                <a:srgbClr val="92D050"/>
              </a:solidFill>
              <a:latin typeface="MV Boli" pitchFamily="2" charset="0"/>
              <a:cs typeface="MV Boli" pitchFamily="2"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33128" y="838676"/>
            <a:ext cx="8077744" cy="5407776"/>
            <a:chOff x="1503" y="4777"/>
            <a:chExt cx="5238" cy="3423"/>
          </a:xfrm>
        </p:grpSpPr>
        <p:sp>
          <p:nvSpPr>
            <p:cNvPr id="47107" name="AutoShape 9"/>
            <p:cNvSpPr>
              <a:spLocks noChangeArrowheads="1"/>
            </p:cNvSpPr>
            <p:nvPr/>
          </p:nvSpPr>
          <p:spPr bwMode="auto">
            <a:xfrm rot="-5295955">
              <a:off x="2519" y="5602"/>
              <a:ext cx="2638" cy="987"/>
            </a:xfrm>
            <a:prstGeom prst="rtTriangle">
              <a:avLst/>
            </a:prstGeom>
            <a:solidFill>
              <a:srgbClr val="C9E767">
                <a:alpha val="72549"/>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grpSp>
          <p:nvGrpSpPr>
            <p:cNvPr id="3" name="Group 4"/>
            <p:cNvGrpSpPr>
              <a:grpSpLocks/>
            </p:cNvGrpSpPr>
            <p:nvPr/>
          </p:nvGrpSpPr>
          <p:grpSpPr bwMode="auto">
            <a:xfrm>
              <a:off x="1503" y="4985"/>
              <a:ext cx="5238" cy="3215"/>
              <a:chOff x="1503" y="4997"/>
              <a:chExt cx="5238" cy="3215"/>
            </a:xfrm>
          </p:grpSpPr>
          <p:sp>
            <p:nvSpPr>
              <p:cNvPr id="47110" name="AutoShape 5"/>
              <p:cNvSpPr>
                <a:spLocks noChangeArrowheads="1"/>
              </p:cNvSpPr>
              <p:nvPr/>
            </p:nvSpPr>
            <p:spPr bwMode="auto">
              <a:xfrm>
                <a:off x="1503" y="5141"/>
                <a:ext cx="2523" cy="639"/>
              </a:xfrm>
              <a:prstGeom prst="wedgeRoundRectCallout">
                <a:avLst>
                  <a:gd name="adj1" fmla="val 52495"/>
                  <a:gd name="adj2" fmla="val 88343"/>
                  <a:gd name="adj3" fmla="val 16667"/>
                </a:avLst>
              </a:prstGeom>
              <a:noFill/>
              <a:ln w="9525" cap="rnd">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lvl="0" algn="ctr" fontAlgn="base">
                  <a:spcBef>
                    <a:spcPts val="500"/>
                  </a:spcBef>
                  <a:spcAft>
                    <a:spcPts val="500"/>
                  </a:spcAft>
                </a:pPr>
                <a:r>
                  <a:rPr lang="en-US" sz="2400" b="1" dirty="0" smtClean="0">
                    <a:latin typeface="Calibri" pitchFamily="34" charset="0"/>
                    <a:cs typeface="Arial" pitchFamily="34" charset="0"/>
                  </a:rPr>
                  <a:t>RELATION</a:t>
                </a:r>
              </a:p>
              <a:p>
                <a:pPr lvl="0" algn="ctr" fontAlgn="base">
                  <a:spcBef>
                    <a:spcPts val="500"/>
                  </a:spcBef>
                  <a:spcAft>
                    <a:spcPts val="500"/>
                  </a:spcAft>
                </a:pPr>
                <a:r>
                  <a:rPr lang="en-US" sz="2400" b="1" dirty="0" smtClean="0">
                    <a:latin typeface="Calibri" pitchFamily="34" charset="0"/>
                    <a:cs typeface="Arial" pitchFamily="34" charset="0"/>
                  </a:rPr>
                  <a:t>avec la SOCIÉTÉ</a:t>
                </a:r>
                <a:endParaRPr kumimoji="0" lang="el-GR" sz="5400" b="0" i="0" u="none" strike="noStrike" cap="none" normalizeH="0" baseline="0" dirty="0" smtClean="0">
                  <a:ln>
                    <a:noFill/>
                  </a:ln>
                  <a:effectLst/>
                  <a:latin typeface="Arial" pitchFamily="34" charset="0"/>
                  <a:cs typeface="Arial" pitchFamily="34" charset="0"/>
                </a:endParaRPr>
              </a:p>
            </p:txBody>
          </p:sp>
          <p:sp>
            <p:nvSpPr>
              <p:cNvPr id="47111" name="AutoShape 7"/>
              <p:cNvSpPr>
                <a:spLocks noChangeArrowheads="1"/>
              </p:cNvSpPr>
              <p:nvPr/>
            </p:nvSpPr>
            <p:spPr bwMode="auto">
              <a:xfrm rot="14547786">
                <a:off x="3200" y="5489"/>
                <a:ext cx="2281" cy="1297"/>
              </a:xfrm>
              <a:prstGeom prst="rtTriangle">
                <a:avLst/>
              </a:prstGeom>
              <a:solidFill>
                <a:srgbClr val="0D8BB3">
                  <a:alpha val="29804"/>
                </a:srgb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7112" name="AutoShape 10"/>
              <p:cNvSpPr>
                <a:spLocks noChangeArrowheads="1"/>
              </p:cNvSpPr>
              <p:nvPr/>
            </p:nvSpPr>
            <p:spPr bwMode="auto">
              <a:xfrm>
                <a:off x="1503" y="6380"/>
                <a:ext cx="1997" cy="1047"/>
              </a:xfrm>
              <a:prstGeom prst="wedgeRoundRectCallout">
                <a:avLst>
                  <a:gd name="adj1" fmla="val 61819"/>
                  <a:gd name="adj2" fmla="val 26903"/>
                  <a:gd name="adj3" fmla="val 16667"/>
                </a:avLst>
              </a:prstGeom>
              <a:solidFill>
                <a:schemeClr val="bg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ts val="500"/>
                  </a:spcBef>
                  <a:spcAft>
                    <a:spcPts val="500"/>
                  </a:spcAft>
                </a:pPr>
                <a:r>
                  <a:rPr lang="en-US" sz="2400" b="1" dirty="0" smtClean="0">
                    <a:latin typeface="Calibri" pitchFamily="34" charset="0"/>
                    <a:cs typeface="Arial" pitchFamily="34" charset="0"/>
                  </a:rPr>
                  <a:t>"Culture" GOUVERNANCE, </a:t>
                </a:r>
                <a:r>
                  <a:rPr lang="en-US" sz="2400" b="1" dirty="0" err="1" smtClean="0">
                    <a:latin typeface="Calibri" pitchFamily="34" charset="0"/>
                    <a:cs typeface="Arial" pitchFamily="34" charset="0"/>
                  </a:rPr>
                  <a:t>méthodologies</a:t>
                </a:r>
                <a:r>
                  <a:rPr lang="en-US" sz="2400" b="1" dirty="0" smtClean="0">
                    <a:latin typeface="Calibri" pitchFamily="34" charset="0"/>
                    <a:cs typeface="Arial" pitchFamily="34" charset="0"/>
                  </a:rPr>
                  <a:t>, </a:t>
                </a:r>
                <a:r>
                  <a:rPr lang="en-US" sz="2400" b="1" dirty="0" err="1" smtClean="0">
                    <a:latin typeface="Calibri" pitchFamily="34" charset="0"/>
                    <a:cs typeface="Arial" pitchFamily="34" charset="0"/>
                  </a:rPr>
                  <a:t>pratiques</a:t>
                </a:r>
                <a:endParaRPr kumimoji="0" lang="el-GR" sz="5400" b="0" i="0" u="none" strike="noStrike" cap="none" normalizeH="0" baseline="0" dirty="0" smtClean="0">
                  <a:ln>
                    <a:noFill/>
                  </a:ln>
                  <a:effectLst/>
                  <a:latin typeface="Arial" pitchFamily="34" charset="0"/>
                  <a:cs typeface="Arial" pitchFamily="34" charset="0"/>
                </a:endParaRPr>
              </a:p>
            </p:txBody>
          </p:sp>
          <p:sp>
            <p:nvSpPr>
              <p:cNvPr id="47113" name="AutoShape 11"/>
              <p:cNvSpPr>
                <a:spLocks noChangeArrowheads="1"/>
              </p:cNvSpPr>
              <p:nvPr/>
            </p:nvSpPr>
            <p:spPr bwMode="auto">
              <a:xfrm>
                <a:off x="5021" y="5193"/>
                <a:ext cx="1522" cy="675"/>
              </a:xfrm>
              <a:prstGeom prst="wedgeRoundRectCallout">
                <a:avLst>
                  <a:gd name="adj1" fmla="val -59856"/>
                  <a:gd name="adj2" fmla="val 80519"/>
                  <a:gd name="adj3" fmla="val 16667"/>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fontAlgn="base">
                  <a:spcBef>
                    <a:spcPts val="500"/>
                  </a:spcBef>
                  <a:spcAft>
                    <a:spcPts val="500"/>
                  </a:spcAft>
                </a:pPr>
                <a:r>
                  <a:rPr lang="en-US" sz="2800" b="1" dirty="0" smtClean="0">
                    <a:latin typeface="Calibri" pitchFamily="34" charset="0"/>
                    <a:cs typeface="Arial" pitchFamily="34" charset="0"/>
                  </a:rPr>
                  <a:t>CURRICULUM</a:t>
                </a:r>
              </a:p>
              <a:p>
                <a:pPr lvl="0" algn="ctr" fontAlgn="base">
                  <a:spcBef>
                    <a:spcPts val="500"/>
                  </a:spcBef>
                  <a:spcAft>
                    <a:spcPts val="500"/>
                  </a:spcAft>
                </a:pPr>
                <a:r>
                  <a:rPr lang="en-US" sz="2800" b="1" dirty="0" err="1" smtClean="0">
                    <a:latin typeface="Calibri" pitchFamily="34" charset="0"/>
                    <a:cs typeface="Arial" pitchFamily="34" charset="0"/>
                  </a:rPr>
                  <a:t>contenu</a:t>
                </a:r>
                <a:endParaRPr kumimoji="0" lang="el-GR" sz="6000" b="0" i="0" u="none" strike="noStrike" cap="none" normalizeH="0" baseline="0" dirty="0" smtClean="0">
                  <a:ln>
                    <a:noFill/>
                  </a:ln>
                  <a:effectLst/>
                  <a:latin typeface="Arial" pitchFamily="34" charset="0"/>
                  <a:cs typeface="Arial" pitchFamily="34" charset="0"/>
                </a:endParaRPr>
              </a:p>
            </p:txBody>
          </p:sp>
          <p:sp>
            <p:nvSpPr>
              <p:cNvPr id="47114" name="Text Box 10"/>
              <p:cNvSpPr txBox="1">
                <a:spLocks noChangeArrowheads="1"/>
              </p:cNvSpPr>
              <p:nvPr/>
            </p:nvSpPr>
            <p:spPr bwMode="auto">
              <a:xfrm>
                <a:off x="3430" y="6236"/>
                <a:ext cx="1915" cy="3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en-GB" sz="4000" b="1" dirty="0" err="1" smtClean="0">
                    <a:solidFill>
                      <a:srgbClr val="0070C0"/>
                    </a:solidFill>
                    <a:latin typeface="Calibri" pitchFamily="34" charset="0"/>
                    <a:cs typeface="Arial" pitchFamily="34" charset="0"/>
                  </a:rPr>
                  <a:t>L'école</a:t>
                </a:r>
                <a:r>
                  <a:rPr lang="en-GB" sz="4000" b="1" dirty="0" smtClean="0">
                    <a:solidFill>
                      <a:srgbClr val="0070C0"/>
                    </a:solidFill>
                    <a:latin typeface="Calibri" pitchFamily="34" charset="0"/>
                    <a:cs typeface="Arial" pitchFamily="34" charset="0"/>
                  </a:rPr>
                  <a:t> durable</a:t>
                </a:r>
                <a:endParaRPr kumimoji="0" lang="el-GR" sz="7200" b="1" i="0" u="none" strike="noStrike" cap="none" normalizeH="0" baseline="0" dirty="0" smtClean="0">
                  <a:ln>
                    <a:noFill/>
                  </a:ln>
                  <a:solidFill>
                    <a:srgbClr val="0070C0"/>
                  </a:solidFill>
                  <a:effectLst/>
                  <a:latin typeface="Arial" pitchFamily="34" charset="0"/>
                  <a:cs typeface="Arial" pitchFamily="34" charset="0"/>
                </a:endParaRPr>
              </a:p>
            </p:txBody>
          </p:sp>
          <p:sp>
            <p:nvSpPr>
              <p:cNvPr id="47109" name="AutoShape 4"/>
              <p:cNvSpPr>
                <a:spLocks noChangeArrowheads="1"/>
              </p:cNvSpPr>
              <p:nvPr/>
            </p:nvSpPr>
            <p:spPr bwMode="auto">
              <a:xfrm>
                <a:off x="4270" y="7393"/>
                <a:ext cx="2471" cy="819"/>
              </a:xfrm>
              <a:prstGeom prst="wedgeRoundRectCallout">
                <a:avLst>
                  <a:gd name="adj1" fmla="val -32790"/>
                  <a:gd name="adj2" fmla="val -86817"/>
                  <a:gd name="adj3" fmla="val 16667"/>
                </a:avLst>
              </a:prstGeom>
              <a:solidFill>
                <a:schemeClr val="bg1"/>
              </a:solidFill>
              <a:ln w="9525" cap="rnd">
                <a:solidFill>
                  <a:srgbClr val="000000"/>
                </a:solidFill>
                <a:prstDash val="sysDot"/>
                <a:miter lim="800000"/>
                <a:headEnd/>
                <a:tailEnd/>
              </a:ln>
            </p:spPr>
            <p:txBody>
              <a:bodyPr vert="horz" wrap="square" lIns="91440" tIns="45720" rIns="91440" bIns="45720" numCol="1" anchor="t" anchorCtr="0" compatLnSpc="1">
                <a:prstTxWarp prst="textNoShape">
                  <a:avLst/>
                </a:prstTxWarp>
              </a:bodyPr>
              <a:lstStyle/>
              <a:p>
                <a:pPr lvl="0" algn="ctr" fontAlgn="base">
                  <a:spcBef>
                    <a:spcPts val="500"/>
                  </a:spcBef>
                  <a:spcAft>
                    <a:spcPts val="500"/>
                  </a:spcAft>
                </a:pPr>
                <a:r>
                  <a:rPr lang="en-US" sz="2800" b="1" dirty="0" smtClean="0">
                    <a:latin typeface="Calibri" pitchFamily="34" charset="0"/>
                    <a:cs typeface="Arial" pitchFamily="34" charset="0"/>
                  </a:rPr>
                  <a:t>INFRASTRUCTURE</a:t>
                </a:r>
                <a:br>
                  <a:rPr lang="en-US" sz="2800" b="1" dirty="0" smtClean="0">
                    <a:latin typeface="Calibri" pitchFamily="34" charset="0"/>
                    <a:cs typeface="Arial" pitchFamily="34" charset="0"/>
                  </a:rPr>
                </a:br>
                <a:r>
                  <a:rPr lang="en-US" sz="2800" b="1" dirty="0" smtClean="0">
                    <a:latin typeface="Calibri" pitchFamily="34" charset="0"/>
                    <a:cs typeface="Arial" pitchFamily="34" charset="0"/>
                  </a:rPr>
                  <a:t> </a:t>
                </a:r>
                <a:r>
                  <a:rPr lang="en-US" sz="2400" b="1" dirty="0" err="1" smtClean="0">
                    <a:latin typeface="Calibri" pitchFamily="34" charset="0"/>
                    <a:cs typeface="Arial" pitchFamily="34" charset="0"/>
                  </a:rPr>
                  <a:t>bâtiments</a:t>
                </a:r>
                <a:r>
                  <a:rPr lang="en-US" sz="2400" b="1" dirty="0" smtClean="0">
                    <a:latin typeface="Calibri" pitchFamily="34" charset="0"/>
                    <a:cs typeface="Arial" pitchFamily="34" charset="0"/>
                  </a:rPr>
                  <a:t> </a:t>
                </a:r>
                <a:r>
                  <a:rPr lang="en-US" sz="2400" b="1" dirty="0" err="1" smtClean="0">
                    <a:latin typeface="Calibri" pitchFamily="34" charset="0"/>
                    <a:cs typeface="Arial" pitchFamily="34" charset="0"/>
                  </a:rPr>
                  <a:t>verts</a:t>
                </a:r>
                <a:r>
                  <a:rPr lang="en-US" sz="2400" b="1" dirty="0" smtClean="0">
                    <a:latin typeface="Calibri" pitchFamily="34" charset="0"/>
                    <a:cs typeface="Arial" pitchFamily="34" charset="0"/>
                  </a:rPr>
                  <a:t>, </a:t>
                </a:r>
                <a:r>
                  <a:rPr lang="en-US" sz="2400" b="1" dirty="0" err="1" smtClean="0">
                    <a:latin typeface="Calibri" pitchFamily="34" charset="0"/>
                    <a:cs typeface="Arial" pitchFamily="34" charset="0"/>
                  </a:rPr>
                  <a:t>approvisionnement</a:t>
                </a:r>
                <a:endParaRPr kumimoji="0" lang="el-GR" sz="6000" b="0" i="0" u="none" strike="noStrike" cap="none" normalizeH="0" baseline="0" dirty="0" smtClean="0">
                  <a:ln>
                    <a:noFill/>
                  </a:ln>
                  <a:effectLst/>
                  <a:latin typeface="Arial" pitchFamily="34" charset="0"/>
                  <a:cs typeface="Arial" pitchFamily="34" charset="0"/>
                </a:endParaRPr>
              </a:p>
            </p:txBody>
          </p:sp>
        </p:grpSp>
      </p:grpSp>
      <p:sp>
        <p:nvSpPr>
          <p:cNvPr id="11" name="TextBox 10"/>
          <p:cNvSpPr txBox="1"/>
          <p:nvPr/>
        </p:nvSpPr>
        <p:spPr>
          <a:xfrm>
            <a:off x="152400" y="6396335"/>
            <a:ext cx="2590800" cy="461665"/>
          </a:xfrm>
          <a:prstGeom prst="rect">
            <a:avLst/>
          </a:prstGeom>
          <a:noFill/>
        </p:spPr>
        <p:txBody>
          <a:bodyPr wrap="square" rtlCol="0">
            <a:spAutoFit/>
          </a:bodyPr>
          <a:lstStyle/>
          <a:p>
            <a:r>
              <a:rPr lang="en-US" sz="1200" i="1" dirty="0" smtClean="0"/>
              <a:t>From: Mediterranean Strategy on ESD </a:t>
            </a:r>
            <a:br>
              <a:rPr lang="en-US" sz="1200" i="1" dirty="0" smtClean="0"/>
            </a:br>
            <a:r>
              <a:rPr lang="en-US" sz="1200" i="1" dirty="0" smtClean="0"/>
              <a:t>(Whole School  Approach theory)</a:t>
            </a:r>
            <a:endParaRPr lang="en-GB" sz="12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143000"/>
          </a:xfrm>
        </p:spPr>
        <p:txBody>
          <a:bodyPr>
            <a:normAutofit/>
          </a:bodyPr>
          <a:lstStyle/>
          <a:p>
            <a:r>
              <a:rPr lang="en-GB" b="1" dirty="0" smtClean="0">
                <a:solidFill>
                  <a:schemeClr val="accent3"/>
                </a:solidFill>
              </a:rPr>
              <a:t>Q 1 Mon institution durable</a:t>
            </a:r>
            <a:endParaRPr lang="en-GB" b="1" dirty="0">
              <a:solidFill>
                <a:schemeClr val="accent3"/>
              </a:solidFill>
            </a:endParaRPr>
          </a:p>
        </p:txBody>
      </p:sp>
      <p:sp>
        <p:nvSpPr>
          <p:cNvPr id="3" name="Content Placeholder 2"/>
          <p:cNvSpPr>
            <a:spLocks noGrp="1"/>
          </p:cNvSpPr>
          <p:nvPr>
            <p:ph idx="1"/>
          </p:nvPr>
        </p:nvSpPr>
        <p:spPr>
          <a:xfrm>
            <a:off x="0" y="1371600"/>
            <a:ext cx="7239000" cy="5410200"/>
          </a:xfrm>
        </p:spPr>
        <p:txBody>
          <a:bodyPr>
            <a:normAutofit fontScale="85000" lnSpcReduction="20000"/>
          </a:bodyPr>
          <a:lstStyle/>
          <a:p>
            <a:pPr marL="268288" indent="-268288"/>
            <a:r>
              <a:rPr lang="fr-FR" sz="2800" dirty="0" smtClean="0"/>
              <a:t>Pensez à </a:t>
            </a:r>
            <a:r>
              <a:rPr lang="fr-FR" sz="2800" b="1" dirty="0" smtClean="0"/>
              <a:t>votre environnement de travail réel </a:t>
            </a:r>
            <a:r>
              <a:rPr lang="fr-FR" sz="2800" dirty="0" smtClean="0"/>
              <a:t>(peut être une école, une université, un bureau, etc.)</a:t>
            </a:r>
          </a:p>
          <a:p>
            <a:pPr marL="268288" indent="-268288"/>
            <a:r>
              <a:rPr lang="fr-FR" sz="2800" dirty="0" smtClean="0"/>
              <a:t>Comment aimeriez-vous que l'Institution fonctionne, afin de </a:t>
            </a:r>
            <a:r>
              <a:rPr lang="fr-FR" sz="2800" b="1" dirty="0" smtClean="0"/>
              <a:t>maximiser le bonheur et de minimiser les impacts environnementaux</a:t>
            </a:r>
            <a:r>
              <a:rPr lang="fr-FR" sz="2800" dirty="0" smtClean="0"/>
              <a:t>?</a:t>
            </a:r>
          </a:p>
          <a:p>
            <a:pPr marL="268288" indent="-268288"/>
            <a:r>
              <a:rPr lang="fr-FR" sz="2800" dirty="0" smtClean="0"/>
              <a:t>Pensez à un jour ordinaire dans l'institution, à l'avenir. Comment cela sera-t-il?</a:t>
            </a:r>
          </a:p>
          <a:p>
            <a:pPr marL="268288" indent="-268288"/>
            <a:r>
              <a:rPr lang="fr-FR" sz="2800" dirty="0" smtClean="0"/>
              <a:t>Notez </a:t>
            </a:r>
            <a:r>
              <a:rPr lang="fr-FR" sz="2800" b="1" dirty="0" smtClean="0"/>
              <a:t>3 éléments (phrases-clés) </a:t>
            </a:r>
            <a:r>
              <a:rPr lang="fr-FR" sz="2800" dirty="0" smtClean="0"/>
              <a:t>pour rendre votre institution plus durable et plus heureuse.</a:t>
            </a:r>
            <a:br>
              <a:rPr lang="fr-FR" sz="2800" dirty="0" smtClean="0"/>
            </a:br>
            <a:r>
              <a:rPr lang="fr-FR" sz="2400" i="1" dirty="0" smtClean="0"/>
              <a:t>Les composants peuvent être la planification, les heures de classe et les pauses, la taille des classes, la nourriture, la consommation d'énergie, l'exercice, le transport, la prise de décision, la relation avec les collègues, etc.</a:t>
            </a:r>
          </a:p>
          <a:p>
            <a:pPr marL="268288" indent="-268288"/>
            <a:endParaRPr lang="fr-FR" sz="2800" dirty="0" smtClean="0"/>
          </a:p>
          <a:p>
            <a:pPr marL="358775" indent="-358775">
              <a:buFont typeface="Wingdings" pitchFamily="2" charset="2"/>
              <a:buChar char="v"/>
            </a:pPr>
            <a:r>
              <a:rPr lang="fr-FR" sz="2800" dirty="0" smtClean="0"/>
              <a:t>Soyez précis, évitez les généralités! </a:t>
            </a:r>
          </a:p>
          <a:p>
            <a:pPr marL="358775" indent="-358775">
              <a:buFont typeface="Wingdings" pitchFamily="2" charset="2"/>
              <a:buChar char="v"/>
            </a:pPr>
            <a:r>
              <a:rPr lang="fr-FR" sz="2800" dirty="0" smtClean="0"/>
              <a:t>Ne soyez pas trop ambitieux ou trop complexe, restez simple!</a:t>
            </a:r>
            <a:endParaRPr lang="en-GB" sz="2800" i="1" dirty="0" smtClean="0"/>
          </a:p>
        </p:txBody>
      </p:sp>
      <p:pic>
        <p:nvPicPr>
          <p:cNvPr id="4" name="Picture 3" descr="C:\Users\iro\AppData\Local\Microsoft\Windows\INetCache\IE\YP7O4SOK\clock-icon[1].jpg"/>
          <p:cNvPicPr>
            <a:picLocks noChangeAspect="1" noChangeArrowheads="1"/>
          </p:cNvPicPr>
          <p:nvPr/>
        </p:nvPicPr>
        <p:blipFill>
          <a:blip r:embed="rId2" cstate="print"/>
          <a:srcRect/>
          <a:stretch>
            <a:fillRect/>
          </a:stretch>
        </p:blipFill>
        <p:spPr bwMode="auto">
          <a:xfrm>
            <a:off x="7086600" y="1600200"/>
            <a:ext cx="1605421" cy="1600200"/>
          </a:xfrm>
          <a:prstGeom prst="rect">
            <a:avLst/>
          </a:prstGeom>
          <a:noFill/>
        </p:spPr>
      </p:pic>
      <p:sp>
        <p:nvSpPr>
          <p:cNvPr id="5" name="TextBox 4"/>
          <p:cNvSpPr txBox="1"/>
          <p:nvPr/>
        </p:nvSpPr>
        <p:spPr>
          <a:xfrm>
            <a:off x="7391400" y="2448580"/>
            <a:ext cx="1021433" cy="523220"/>
          </a:xfrm>
          <a:prstGeom prst="rect">
            <a:avLst/>
          </a:prstGeom>
          <a:noFill/>
        </p:spPr>
        <p:txBody>
          <a:bodyPr wrap="none" rtlCol="0">
            <a:spAutoFit/>
          </a:bodyPr>
          <a:lstStyle/>
          <a:p>
            <a:r>
              <a:rPr lang="en-GB" sz="2800" b="1" dirty="0" smtClean="0">
                <a:solidFill>
                  <a:srgbClr val="92D050"/>
                </a:solidFill>
              </a:rPr>
              <a:t>5 min</a:t>
            </a:r>
            <a:endParaRPr lang="en-GB" sz="2800" b="1" dirty="0">
              <a:solidFill>
                <a:srgbClr val="92D050"/>
              </a:solidFill>
            </a:endParaRPr>
          </a:p>
        </p:txBody>
      </p:sp>
      <p:sp>
        <p:nvSpPr>
          <p:cNvPr id="8" name="TextBox 7"/>
          <p:cNvSpPr txBox="1"/>
          <p:nvPr/>
        </p:nvSpPr>
        <p:spPr>
          <a:xfrm>
            <a:off x="6948092" y="4724400"/>
            <a:ext cx="1836850" cy="461665"/>
          </a:xfrm>
          <a:prstGeom prst="rect">
            <a:avLst/>
          </a:prstGeom>
          <a:noFill/>
        </p:spPr>
        <p:txBody>
          <a:bodyPr wrap="none" rtlCol="0">
            <a:spAutoFit/>
          </a:bodyPr>
          <a:lstStyle/>
          <a:p>
            <a:r>
              <a:rPr lang="en-GB" sz="2400" b="1" dirty="0" smtClean="0"/>
              <a:t>Solo </a:t>
            </a:r>
            <a:r>
              <a:rPr lang="en-GB" sz="2400" b="1" dirty="0" err="1" smtClean="0"/>
              <a:t>exercice</a:t>
            </a:r>
            <a:endParaRPr lang="en-GB" sz="2400" b="1" dirty="0"/>
          </a:p>
        </p:txBody>
      </p:sp>
      <p:pic>
        <p:nvPicPr>
          <p:cNvPr id="9" name="Picture 8" descr="ignition-solo.png"/>
          <p:cNvPicPr>
            <a:picLocks noChangeAspect="1"/>
          </p:cNvPicPr>
          <p:nvPr/>
        </p:nvPicPr>
        <p:blipFill>
          <a:blip r:embed="rId3" cstate="print"/>
          <a:stretch>
            <a:fillRect/>
          </a:stretch>
        </p:blipFill>
        <p:spPr>
          <a:xfrm>
            <a:off x="7391400" y="3505200"/>
            <a:ext cx="1090919" cy="138143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6934200" cy="5029200"/>
          </a:xfrm>
        </p:spPr>
        <p:txBody>
          <a:bodyPr>
            <a:normAutofit lnSpcReduction="10000"/>
          </a:bodyPr>
          <a:lstStyle/>
          <a:p>
            <a:pPr marL="0" indent="0">
              <a:buNone/>
            </a:pPr>
            <a:r>
              <a:rPr lang="fr-FR" sz="2800" dirty="0" smtClean="0"/>
              <a:t>Dans les groupes, </a:t>
            </a:r>
            <a:r>
              <a:rPr lang="fr-FR" sz="2800" b="1" dirty="0" smtClean="0"/>
              <a:t>sélectionnez une institution </a:t>
            </a:r>
            <a:r>
              <a:rPr lang="fr-FR" sz="2800" dirty="0" smtClean="0"/>
              <a:t>sur laquelle se concentrer. Envisagez un environnement de travail </a:t>
            </a:r>
            <a:r>
              <a:rPr lang="fr-FR" sz="2800" b="1" dirty="0" smtClean="0"/>
              <a:t>spécifique</a:t>
            </a:r>
            <a:r>
              <a:rPr lang="fr-FR" sz="2800" dirty="0" smtClean="0"/>
              <a:t> que l'un d'entre vous connaît au moins très bien. </a:t>
            </a:r>
          </a:p>
          <a:p>
            <a:pPr marL="0" indent="0">
              <a:buNone/>
            </a:pPr>
            <a:endParaRPr lang="fr-FR" sz="2800" dirty="0" smtClean="0"/>
          </a:p>
          <a:p>
            <a:pPr marL="0" indent="0">
              <a:buNone/>
            </a:pPr>
            <a:r>
              <a:rPr lang="fr-FR" sz="2800" dirty="0" smtClean="0"/>
              <a:t>Exemples</a:t>
            </a:r>
            <a:r>
              <a:rPr lang="el-GR" sz="2800" dirty="0" smtClean="0"/>
              <a:t>:</a:t>
            </a:r>
            <a:endParaRPr lang="fr-FR" sz="2800" dirty="0" smtClean="0"/>
          </a:p>
          <a:p>
            <a:pPr marL="514350" indent="-514350">
              <a:buAutoNum type="alphaUcPeriod"/>
            </a:pPr>
            <a:r>
              <a:rPr lang="fr-FR" sz="2800" dirty="0" smtClean="0"/>
              <a:t>Mon </a:t>
            </a:r>
            <a:r>
              <a:rPr lang="fr-FR" sz="2800" i="1" dirty="0" smtClean="0"/>
              <a:t>école primaire </a:t>
            </a:r>
            <a:r>
              <a:rPr lang="fr-FR" sz="2800" dirty="0" smtClean="0"/>
              <a:t>« durable »</a:t>
            </a:r>
          </a:p>
          <a:p>
            <a:pPr marL="514350" indent="-514350">
              <a:buAutoNum type="alphaUcPeriod"/>
            </a:pPr>
            <a:r>
              <a:rPr lang="fr-FR" sz="2800" dirty="0" smtClean="0"/>
              <a:t>Mon « water </a:t>
            </a:r>
            <a:r>
              <a:rPr lang="fr-FR" sz="2800" dirty="0" err="1" smtClean="0"/>
              <a:t>wise</a:t>
            </a:r>
            <a:r>
              <a:rPr lang="fr-FR" sz="2800" dirty="0" smtClean="0"/>
              <a:t> » institution</a:t>
            </a:r>
            <a:endParaRPr lang="fr-FR" sz="2800" dirty="0"/>
          </a:p>
          <a:p>
            <a:pPr marL="514350" indent="-514350">
              <a:buAutoNum type="alphaUcPeriod"/>
            </a:pPr>
            <a:r>
              <a:rPr lang="fr-FR" sz="2800" dirty="0" smtClean="0"/>
              <a:t>Mon </a:t>
            </a:r>
            <a:r>
              <a:rPr lang="fr-FR" sz="2800" i="1" dirty="0" smtClean="0"/>
              <a:t>Jardin d'enfants  </a:t>
            </a:r>
            <a:r>
              <a:rPr lang="fr-FR" sz="2800" dirty="0" smtClean="0"/>
              <a:t>« Plastic-free »</a:t>
            </a:r>
          </a:p>
          <a:p>
            <a:pPr marL="514350" indent="-514350">
              <a:buAutoNum type="alphaUcPeriod"/>
            </a:pPr>
            <a:r>
              <a:rPr lang="fr-FR" sz="2800" dirty="0" smtClean="0"/>
              <a:t>Mon </a:t>
            </a:r>
            <a:r>
              <a:rPr lang="fr-FR" sz="2800" i="1" dirty="0" smtClean="0"/>
              <a:t>université </a:t>
            </a:r>
            <a:r>
              <a:rPr lang="fr-FR" sz="2800" dirty="0" smtClean="0"/>
              <a:t>« respectueux du climat »</a:t>
            </a:r>
          </a:p>
          <a:p>
            <a:pPr marL="514350" indent="-514350">
              <a:buAutoNum type="alphaUcPeriod"/>
            </a:pPr>
            <a:r>
              <a:rPr lang="fr-FR" sz="2800" dirty="0" smtClean="0"/>
              <a:t> Mon </a:t>
            </a:r>
            <a:r>
              <a:rPr lang="fr-FR" sz="2800" i="1" dirty="0" smtClean="0"/>
              <a:t>bureau </a:t>
            </a:r>
            <a:r>
              <a:rPr lang="fr-FR" sz="2800" dirty="0" smtClean="0"/>
              <a:t>« </a:t>
            </a:r>
            <a:r>
              <a:rPr lang="fr-FR" sz="2800" dirty="0" err="1" smtClean="0"/>
              <a:t>zero</a:t>
            </a:r>
            <a:r>
              <a:rPr lang="fr-FR" sz="2800" dirty="0" smtClean="0"/>
              <a:t>-</a:t>
            </a:r>
            <a:r>
              <a:rPr lang="fr-FR" sz="2800" dirty="0" err="1" smtClean="0"/>
              <a:t>waste</a:t>
            </a:r>
            <a:r>
              <a:rPr lang="fr-FR" sz="2800" dirty="0" smtClean="0"/>
              <a:t> »</a:t>
            </a:r>
          </a:p>
          <a:p>
            <a:pPr marL="0" indent="0">
              <a:buNone/>
            </a:pPr>
            <a:endParaRPr lang="fr-FR" sz="2800" dirty="0" smtClean="0"/>
          </a:p>
          <a:p>
            <a:pPr marL="0" indent="0">
              <a:buNone/>
            </a:pPr>
            <a:endParaRPr lang="fr-FR" sz="2800" dirty="0" smtClean="0"/>
          </a:p>
          <a:p>
            <a:pPr marL="0" indent="0">
              <a:buNone/>
            </a:pPr>
            <a:endParaRPr lang="en-GB" sz="2800" dirty="0" smtClean="0"/>
          </a:p>
        </p:txBody>
      </p:sp>
      <p:pic>
        <p:nvPicPr>
          <p:cNvPr id="4" name="Picture 3" descr="C:\Users\iro\AppData\Local\Microsoft\Windows\INetCache\IE\YP7O4SOK\clock-icon[1].jpg"/>
          <p:cNvPicPr>
            <a:picLocks noChangeAspect="1" noChangeArrowheads="1"/>
          </p:cNvPicPr>
          <p:nvPr/>
        </p:nvPicPr>
        <p:blipFill>
          <a:blip r:embed="rId2" cstate="print"/>
          <a:srcRect/>
          <a:stretch>
            <a:fillRect/>
          </a:stretch>
        </p:blipFill>
        <p:spPr bwMode="auto">
          <a:xfrm>
            <a:off x="7086600" y="1600200"/>
            <a:ext cx="1605421" cy="1600200"/>
          </a:xfrm>
          <a:prstGeom prst="rect">
            <a:avLst/>
          </a:prstGeom>
          <a:noFill/>
        </p:spPr>
      </p:pic>
      <p:sp>
        <p:nvSpPr>
          <p:cNvPr id="5" name="TextBox 4"/>
          <p:cNvSpPr txBox="1"/>
          <p:nvPr/>
        </p:nvSpPr>
        <p:spPr>
          <a:xfrm>
            <a:off x="7467600" y="2438400"/>
            <a:ext cx="1021433" cy="523220"/>
          </a:xfrm>
          <a:prstGeom prst="rect">
            <a:avLst/>
          </a:prstGeom>
          <a:noFill/>
        </p:spPr>
        <p:txBody>
          <a:bodyPr wrap="none" rtlCol="0">
            <a:spAutoFit/>
          </a:bodyPr>
          <a:lstStyle/>
          <a:p>
            <a:r>
              <a:rPr lang="en-GB" sz="2800" b="1" dirty="0" smtClean="0">
                <a:solidFill>
                  <a:srgbClr val="92D050"/>
                </a:solidFill>
              </a:rPr>
              <a:t>5 min</a:t>
            </a:r>
            <a:endParaRPr lang="en-GB" sz="2800" b="1" dirty="0">
              <a:solidFill>
                <a:srgbClr val="92D050"/>
              </a:solidFill>
            </a:endParaRPr>
          </a:p>
        </p:txBody>
      </p:sp>
      <p:grpSp>
        <p:nvGrpSpPr>
          <p:cNvPr id="11" name="Group 10"/>
          <p:cNvGrpSpPr/>
          <p:nvPr/>
        </p:nvGrpSpPr>
        <p:grpSpPr>
          <a:xfrm>
            <a:off x="7010400" y="4038600"/>
            <a:ext cx="1828800" cy="838200"/>
            <a:chOff x="7010400" y="3733801"/>
            <a:chExt cx="1828800" cy="761999"/>
          </a:xfrm>
        </p:grpSpPr>
        <p:grpSp>
          <p:nvGrpSpPr>
            <p:cNvPr id="12" name="Group 11"/>
            <p:cNvGrpSpPr/>
            <p:nvPr/>
          </p:nvGrpSpPr>
          <p:grpSpPr>
            <a:xfrm>
              <a:off x="7543800" y="3749040"/>
              <a:ext cx="1295400" cy="670560"/>
              <a:chOff x="7162800" y="3657600"/>
              <a:chExt cx="1424940" cy="670560"/>
            </a:xfrm>
          </p:grpSpPr>
          <p:pic>
            <p:nvPicPr>
              <p:cNvPr id="14" name="Picture 13" descr="ignition-pair.png"/>
              <p:cNvPicPr>
                <a:picLocks noChangeAspect="1"/>
              </p:cNvPicPr>
              <p:nvPr/>
            </p:nvPicPr>
            <p:blipFill>
              <a:blip r:embed="rId3" cstate="print">
                <a:clrChange>
                  <a:clrFrom>
                    <a:srgbClr val="FFFFFF"/>
                  </a:clrFrom>
                  <a:clrTo>
                    <a:srgbClr val="FFFFFF">
                      <a:alpha val="0"/>
                    </a:srgbClr>
                  </a:clrTo>
                </a:clrChange>
              </a:blip>
              <a:stretch>
                <a:fillRect/>
              </a:stretch>
            </p:blipFill>
            <p:spPr>
              <a:xfrm>
                <a:off x="7162800" y="3657600"/>
                <a:ext cx="838200" cy="670560"/>
              </a:xfrm>
              <a:prstGeom prst="rect">
                <a:avLst/>
              </a:prstGeom>
            </p:spPr>
          </p:pic>
          <p:pic>
            <p:nvPicPr>
              <p:cNvPr id="15" name="Picture 14" descr="ignition-pair.png"/>
              <p:cNvPicPr>
                <a:picLocks noChangeAspect="1"/>
              </p:cNvPicPr>
              <p:nvPr/>
            </p:nvPicPr>
            <p:blipFill>
              <a:blip r:embed="rId3" cstate="print">
                <a:clrChange>
                  <a:clrFrom>
                    <a:srgbClr val="FFFFFF"/>
                  </a:clrFrom>
                  <a:clrTo>
                    <a:srgbClr val="FFFFFF">
                      <a:alpha val="0"/>
                    </a:srgbClr>
                  </a:clrTo>
                </a:clrChange>
              </a:blip>
              <a:stretch>
                <a:fillRect/>
              </a:stretch>
            </p:blipFill>
            <p:spPr>
              <a:xfrm>
                <a:off x="7749540" y="3657600"/>
                <a:ext cx="838200" cy="670560"/>
              </a:xfrm>
              <a:prstGeom prst="rect">
                <a:avLst/>
              </a:prstGeom>
            </p:spPr>
          </p:pic>
        </p:grpSp>
        <p:pic>
          <p:nvPicPr>
            <p:cNvPr id="13" name="Picture 12" descr="ignition-pair.png"/>
            <p:cNvPicPr>
              <a:picLocks noChangeAspect="1"/>
            </p:cNvPicPr>
            <p:nvPr/>
          </p:nvPicPr>
          <p:blipFill>
            <a:blip r:embed="rId4" cstate="print">
              <a:clrChange>
                <a:clrFrom>
                  <a:srgbClr val="FFFFFF"/>
                </a:clrFrom>
                <a:clrTo>
                  <a:srgbClr val="FFFFFF">
                    <a:alpha val="0"/>
                  </a:srgbClr>
                </a:clrTo>
              </a:clrChange>
            </a:blip>
            <a:stretch>
              <a:fillRect/>
            </a:stretch>
          </p:blipFill>
          <p:spPr>
            <a:xfrm>
              <a:off x="7010400" y="3733801"/>
              <a:ext cx="762000" cy="761999"/>
            </a:xfrm>
            <a:prstGeom prst="rect">
              <a:avLst/>
            </a:prstGeom>
          </p:spPr>
        </p:pic>
      </p:grpSp>
      <p:sp>
        <p:nvSpPr>
          <p:cNvPr id="16" name="TextBox 15"/>
          <p:cNvSpPr txBox="1"/>
          <p:nvPr/>
        </p:nvSpPr>
        <p:spPr>
          <a:xfrm>
            <a:off x="6781800" y="4724400"/>
            <a:ext cx="2286000" cy="430887"/>
          </a:xfrm>
          <a:prstGeom prst="rect">
            <a:avLst/>
          </a:prstGeom>
          <a:noFill/>
        </p:spPr>
        <p:txBody>
          <a:bodyPr wrap="square" rtlCol="0">
            <a:spAutoFit/>
          </a:bodyPr>
          <a:lstStyle/>
          <a:p>
            <a:pPr algn="ctr"/>
            <a:r>
              <a:rPr lang="en-GB" sz="2200" b="1" dirty="0" smtClean="0"/>
              <a:t>Group </a:t>
            </a:r>
            <a:r>
              <a:rPr lang="en-GB" sz="2200" b="1" dirty="0" err="1" smtClean="0"/>
              <a:t>exercice</a:t>
            </a:r>
            <a:endParaRPr lang="en-GB" sz="2200" b="1" dirty="0"/>
          </a:p>
        </p:txBody>
      </p:sp>
      <p:sp>
        <p:nvSpPr>
          <p:cNvPr id="19" name="Title 1"/>
          <p:cNvSpPr>
            <a:spLocks noGrp="1"/>
          </p:cNvSpPr>
          <p:nvPr>
            <p:ph type="title"/>
          </p:nvPr>
        </p:nvSpPr>
        <p:spPr>
          <a:xfrm>
            <a:off x="304800" y="274638"/>
            <a:ext cx="8382000" cy="1143000"/>
          </a:xfrm>
        </p:spPr>
        <p:txBody>
          <a:bodyPr>
            <a:normAutofit/>
          </a:bodyPr>
          <a:lstStyle/>
          <a:p>
            <a:r>
              <a:rPr lang="en-GB" b="1" dirty="0" smtClean="0">
                <a:solidFill>
                  <a:schemeClr val="accent3"/>
                </a:solidFill>
              </a:rPr>
              <a:t>Q 1 Mon institution durable</a:t>
            </a:r>
            <a:endParaRPr lang="en-GB" b="1" dirty="0">
              <a:solidFill>
                <a:schemeClr val="accent3"/>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6248400" cy="4830763"/>
          </a:xfrm>
        </p:spPr>
        <p:txBody>
          <a:bodyPr>
            <a:normAutofit fontScale="77500" lnSpcReduction="20000"/>
          </a:bodyPr>
          <a:lstStyle/>
          <a:p>
            <a:pPr marL="0" indent="268288"/>
            <a:r>
              <a:rPr lang="fr-FR" sz="2800" dirty="0" smtClean="0"/>
              <a:t>Partagez vos pensées dans votre groupe. </a:t>
            </a:r>
          </a:p>
          <a:p>
            <a:pPr marL="0" indent="268288"/>
            <a:r>
              <a:rPr lang="fr-FR" sz="2800" dirty="0" smtClean="0"/>
              <a:t>Définissez aussi clairement que possible «</a:t>
            </a:r>
            <a:r>
              <a:rPr lang="fr-FR" sz="2800" b="1" dirty="0" smtClean="0"/>
              <a:t>comment les choses vont être</a:t>
            </a:r>
            <a:r>
              <a:rPr lang="fr-FR" sz="2800" dirty="0" smtClean="0"/>
              <a:t>» dans cette institution.</a:t>
            </a:r>
          </a:p>
          <a:p>
            <a:pPr marL="0" indent="268288"/>
            <a:r>
              <a:rPr lang="fr-FR" sz="2800" dirty="0" smtClean="0"/>
              <a:t>Priorisez, au sein de votre groupe, </a:t>
            </a:r>
            <a:r>
              <a:rPr lang="fr-FR" sz="2800" b="1" dirty="0" smtClean="0"/>
              <a:t>3-4 principes qui sont absolument nécessaires </a:t>
            </a:r>
            <a:r>
              <a:rPr lang="fr-FR" sz="2800" dirty="0" smtClean="0"/>
              <a:t>pour que l'institution devienne «durable» ou «sans plastique» ou «à faible teneur en carbone», ou «zéro déchet», etc.</a:t>
            </a:r>
          </a:p>
          <a:p>
            <a:pPr marL="0" indent="0">
              <a:buNone/>
            </a:pPr>
            <a:endParaRPr lang="fr-FR" sz="2800" dirty="0" smtClean="0"/>
          </a:p>
          <a:p>
            <a:pPr marL="0" indent="0">
              <a:buNone/>
            </a:pPr>
            <a:endParaRPr lang="fr-FR" sz="2800" dirty="0" smtClean="0"/>
          </a:p>
          <a:p>
            <a:pPr marL="0" indent="358775">
              <a:buFont typeface="Wingdings" pitchFamily="2" charset="2"/>
              <a:buChar char="v"/>
            </a:pPr>
            <a:r>
              <a:rPr lang="fr-FR" sz="2800" dirty="0" smtClean="0"/>
              <a:t>Il y a </a:t>
            </a:r>
            <a:r>
              <a:rPr lang="fr-FR" sz="2800" b="1" dirty="0" smtClean="0"/>
              <a:t>un point de départ différent </a:t>
            </a:r>
            <a:r>
              <a:rPr lang="fr-FR" sz="2800" dirty="0" smtClean="0"/>
              <a:t>pour chaque institution.</a:t>
            </a:r>
          </a:p>
          <a:p>
            <a:pPr marL="0" indent="358775">
              <a:buFont typeface="Wingdings" pitchFamily="2" charset="2"/>
              <a:buChar char="v"/>
            </a:pPr>
            <a:r>
              <a:rPr lang="fr-FR" sz="2800" dirty="0" smtClean="0"/>
              <a:t>Ne négligez pas </a:t>
            </a:r>
            <a:r>
              <a:rPr lang="fr-FR" sz="2800" b="1" dirty="0" smtClean="0"/>
              <a:t>ce qui se passe déjà </a:t>
            </a:r>
            <a:r>
              <a:rPr lang="fr-FR" sz="2800" dirty="0" smtClean="0"/>
              <a:t>dans la direction de l'EDD.</a:t>
            </a:r>
          </a:p>
        </p:txBody>
      </p:sp>
      <p:pic>
        <p:nvPicPr>
          <p:cNvPr id="4" name="Picture 3" descr="C:\Users\iro\AppData\Local\Microsoft\Windows\INetCache\IE\YP7O4SOK\clock-icon[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86600" y="1600200"/>
            <a:ext cx="1605421" cy="1600200"/>
          </a:xfrm>
          <a:prstGeom prst="rect">
            <a:avLst/>
          </a:prstGeom>
          <a:noFill/>
        </p:spPr>
      </p:pic>
      <p:sp>
        <p:nvSpPr>
          <p:cNvPr id="5" name="TextBox 4"/>
          <p:cNvSpPr txBox="1"/>
          <p:nvPr/>
        </p:nvSpPr>
        <p:spPr>
          <a:xfrm>
            <a:off x="7330224" y="2448580"/>
            <a:ext cx="1204176" cy="523220"/>
          </a:xfrm>
          <a:prstGeom prst="rect">
            <a:avLst/>
          </a:prstGeom>
          <a:noFill/>
        </p:spPr>
        <p:txBody>
          <a:bodyPr wrap="none" rtlCol="0">
            <a:spAutoFit/>
          </a:bodyPr>
          <a:lstStyle/>
          <a:p>
            <a:r>
              <a:rPr lang="en-GB" sz="2800" b="1" dirty="0" smtClean="0">
                <a:solidFill>
                  <a:srgbClr val="92D050"/>
                </a:solidFill>
              </a:rPr>
              <a:t>15 min</a:t>
            </a:r>
            <a:endParaRPr lang="en-GB" sz="2800" b="1" dirty="0">
              <a:solidFill>
                <a:srgbClr val="92D050"/>
              </a:solidFill>
            </a:endParaRPr>
          </a:p>
        </p:txBody>
      </p:sp>
      <p:grpSp>
        <p:nvGrpSpPr>
          <p:cNvPr id="2" name="Group 9"/>
          <p:cNvGrpSpPr/>
          <p:nvPr/>
        </p:nvGrpSpPr>
        <p:grpSpPr>
          <a:xfrm>
            <a:off x="7010400" y="3962400"/>
            <a:ext cx="1828800" cy="914400"/>
            <a:chOff x="7010400" y="3733801"/>
            <a:chExt cx="1828800" cy="761999"/>
          </a:xfrm>
        </p:grpSpPr>
        <p:grpSp>
          <p:nvGrpSpPr>
            <p:cNvPr id="6" name="Group 11"/>
            <p:cNvGrpSpPr/>
            <p:nvPr/>
          </p:nvGrpSpPr>
          <p:grpSpPr>
            <a:xfrm>
              <a:off x="7543800" y="3749040"/>
              <a:ext cx="1295400" cy="670560"/>
              <a:chOff x="7162800" y="3657600"/>
              <a:chExt cx="1424940" cy="670560"/>
            </a:xfrm>
          </p:grpSpPr>
          <p:pic>
            <p:nvPicPr>
              <p:cNvPr id="13" name="Picture 12" descr="ignition-pair.png"/>
              <p:cNvPicPr>
                <a:picLocks noChangeAspect="1"/>
              </p:cNvPicPr>
              <p:nvPr/>
            </p:nvPicPr>
            <p:blipFill>
              <a:blip r:embed="rId3" cstate="print">
                <a:clrChange>
                  <a:clrFrom>
                    <a:srgbClr val="FFFFFF"/>
                  </a:clrFrom>
                  <a:clrTo>
                    <a:srgbClr val="FFFFFF">
                      <a:alpha val="0"/>
                    </a:srgbClr>
                  </a:clrTo>
                </a:clrChange>
              </a:blip>
              <a:stretch>
                <a:fillRect/>
              </a:stretch>
            </p:blipFill>
            <p:spPr>
              <a:xfrm>
                <a:off x="7162800" y="3657600"/>
                <a:ext cx="838200" cy="670560"/>
              </a:xfrm>
              <a:prstGeom prst="rect">
                <a:avLst/>
              </a:prstGeom>
            </p:spPr>
          </p:pic>
          <p:pic>
            <p:nvPicPr>
              <p:cNvPr id="14" name="Picture 13" descr="ignition-pair.png"/>
              <p:cNvPicPr>
                <a:picLocks noChangeAspect="1"/>
              </p:cNvPicPr>
              <p:nvPr/>
            </p:nvPicPr>
            <p:blipFill>
              <a:blip r:embed="rId3" cstate="print">
                <a:clrChange>
                  <a:clrFrom>
                    <a:srgbClr val="FFFFFF"/>
                  </a:clrFrom>
                  <a:clrTo>
                    <a:srgbClr val="FFFFFF">
                      <a:alpha val="0"/>
                    </a:srgbClr>
                  </a:clrTo>
                </a:clrChange>
              </a:blip>
              <a:stretch>
                <a:fillRect/>
              </a:stretch>
            </p:blipFill>
            <p:spPr>
              <a:xfrm>
                <a:off x="7749540" y="3657600"/>
                <a:ext cx="838200" cy="670560"/>
              </a:xfrm>
              <a:prstGeom prst="rect">
                <a:avLst/>
              </a:prstGeom>
            </p:spPr>
          </p:pic>
        </p:grpSp>
        <p:pic>
          <p:nvPicPr>
            <p:cNvPr id="12" name="Picture 11" descr="ignition-pair.png"/>
            <p:cNvPicPr>
              <a:picLocks noChangeAspect="1"/>
            </p:cNvPicPr>
            <p:nvPr/>
          </p:nvPicPr>
          <p:blipFill>
            <a:blip r:embed="rId4" cstate="print">
              <a:clrChange>
                <a:clrFrom>
                  <a:srgbClr val="FFFFFF"/>
                </a:clrFrom>
                <a:clrTo>
                  <a:srgbClr val="FFFFFF">
                    <a:alpha val="0"/>
                  </a:srgbClr>
                </a:clrTo>
              </a:clrChange>
            </a:blip>
            <a:stretch>
              <a:fillRect/>
            </a:stretch>
          </p:blipFill>
          <p:spPr>
            <a:xfrm>
              <a:off x="7010400" y="3733801"/>
              <a:ext cx="762000" cy="761999"/>
            </a:xfrm>
            <a:prstGeom prst="rect">
              <a:avLst/>
            </a:prstGeom>
          </p:spPr>
        </p:pic>
      </p:grpSp>
      <p:sp>
        <p:nvSpPr>
          <p:cNvPr id="15" name="TextBox 14"/>
          <p:cNvSpPr txBox="1"/>
          <p:nvPr/>
        </p:nvSpPr>
        <p:spPr>
          <a:xfrm>
            <a:off x="6781800" y="4724400"/>
            <a:ext cx="2286000" cy="430887"/>
          </a:xfrm>
          <a:prstGeom prst="rect">
            <a:avLst/>
          </a:prstGeom>
          <a:noFill/>
        </p:spPr>
        <p:txBody>
          <a:bodyPr wrap="square" rtlCol="0">
            <a:spAutoFit/>
          </a:bodyPr>
          <a:lstStyle/>
          <a:p>
            <a:pPr algn="ctr"/>
            <a:r>
              <a:rPr lang="en-GB" sz="2200" b="1" dirty="0" smtClean="0"/>
              <a:t>Group </a:t>
            </a:r>
            <a:r>
              <a:rPr lang="en-GB" sz="2200" b="1" dirty="0" err="1" smtClean="0"/>
              <a:t>exercice</a:t>
            </a:r>
            <a:endParaRPr lang="en-GB" sz="2200" b="1" dirty="0"/>
          </a:p>
        </p:txBody>
      </p:sp>
      <p:sp>
        <p:nvSpPr>
          <p:cNvPr id="20" name="Title 1"/>
          <p:cNvSpPr>
            <a:spLocks noGrp="1"/>
          </p:cNvSpPr>
          <p:nvPr>
            <p:ph type="title"/>
          </p:nvPr>
        </p:nvSpPr>
        <p:spPr>
          <a:xfrm>
            <a:off x="304800" y="274638"/>
            <a:ext cx="8382000" cy="1143000"/>
          </a:xfrm>
        </p:spPr>
        <p:txBody>
          <a:bodyPr>
            <a:normAutofit/>
          </a:bodyPr>
          <a:lstStyle/>
          <a:p>
            <a:r>
              <a:rPr lang="en-GB" b="1" dirty="0" smtClean="0">
                <a:solidFill>
                  <a:schemeClr val="accent3"/>
                </a:solidFill>
              </a:rPr>
              <a:t>Q 1 Mon institution durable</a:t>
            </a:r>
            <a:endParaRPr lang="en-GB" b="1" dirty="0">
              <a:solidFill>
                <a:schemeClr val="accent3"/>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525963"/>
          </a:xfrm>
        </p:spPr>
        <p:txBody>
          <a:bodyPr>
            <a:normAutofit/>
          </a:bodyPr>
          <a:lstStyle/>
          <a:p>
            <a:pPr>
              <a:buNone/>
            </a:pPr>
            <a:r>
              <a:rPr lang="fr-FR" sz="2800" dirty="0" smtClean="0"/>
              <a:t>Rappelez-vous que de telles "</a:t>
            </a:r>
            <a:r>
              <a:rPr lang="fr-FR" sz="2800" b="1" dirty="0" smtClean="0">
                <a:solidFill>
                  <a:schemeClr val="accent3"/>
                </a:solidFill>
              </a:rPr>
              <a:t>déclarations de vision</a:t>
            </a:r>
            <a:r>
              <a:rPr lang="fr-FR" sz="2800" dirty="0" smtClean="0"/>
              <a:t>":</a:t>
            </a:r>
          </a:p>
          <a:p>
            <a:r>
              <a:rPr lang="fr-FR" sz="2800" dirty="0" smtClean="0"/>
              <a:t>décrire </a:t>
            </a:r>
            <a:r>
              <a:rPr lang="fr-FR" sz="2800" b="1" dirty="0" smtClean="0"/>
              <a:t>l'avenir</a:t>
            </a:r>
            <a:r>
              <a:rPr lang="fr-FR" sz="2800" dirty="0" smtClean="0"/>
              <a:t>;</a:t>
            </a:r>
          </a:p>
          <a:p>
            <a:r>
              <a:rPr lang="fr-FR" sz="2800" dirty="0" smtClean="0"/>
              <a:t>sont </a:t>
            </a:r>
            <a:r>
              <a:rPr lang="fr-FR" sz="2800" b="1" dirty="0" smtClean="0"/>
              <a:t>inspirants</a:t>
            </a:r>
            <a:r>
              <a:rPr lang="fr-FR" sz="2800" dirty="0" smtClean="0"/>
              <a:t>;</a:t>
            </a:r>
          </a:p>
          <a:p>
            <a:r>
              <a:rPr lang="fr-FR" sz="2800" dirty="0" smtClean="0"/>
              <a:t>conduire des </a:t>
            </a:r>
            <a:r>
              <a:rPr lang="fr-FR" sz="2800" b="1" dirty="0" smtClean="0"/>
              <a:t>actions</a:t>
            </a:r>
            <a:r>
              <a:rPr lang="fr-FR" sz="2800" dirty="0" smtClean="0"/>
              <a:t> et</a:t>
            </a:r>
          </a:p>
          <a:p>
            <a:r>
              <a:rPr lang="fr-FR" sz="2800" dirty="0" smtClean="0"/>
              <a:t>refléter les </a:t>
            </a:r>
            <a:r>
              <a:rPr lang="fr-FR" sz="2800" b="1" dirty="0" smtClean="0"/>
              <a:t>valeurs</a:t>
            </a:r>
            <a:r>
              <a:rPr lang="fr-FR" sz="2800" dirty="0" smtClean="0"/>
              <a:t> et les croyances partagées des utilisateurs.</a:t>
            </a:r>
            <a:endParaRPr lang="en-GB" sz="2800" dirty="0" smtClean="0"/>
          </a:p>
          <a:p>
            <a:endParaRPr lang="en-GB" sz="2800" dirty="0"/>
          </a:p>
        </p:txBody>
      </p:sp>
      <p:sp>
        <p:nvSpPr>
          <p:cNvPr id="4" name="Title 1"/>
          <p:cNvSpPr>
            <a:spLocks noGrp="1"/>
          </p:cNvSpPr>
          <p:nvPr>
            <p:ph type="title"/>
          </p:nvPr>
        </p:nvSpPr>
        <p:spPr/>
        <p:txBody>
          <a:bodyPr>
            <a:normAutofit/>
          </a:bodyPr>
          <a:lstStyle/>
          <a:p>
            <a:r>
              <a:rPr lang="en-GB" b="1" dirty="0" smtClean="0">
                <a:solidFill>
                  <a:schemeClr val="accent3"/>
                </a:solidFill>
              </a:rPr>
              <a:t>Q 1 Mon institution durable</a:t>
            </a:r>
            <a:endParaRPr lang="en-GB" b="1" dirty="0">
              <a:solidFill>
                <a:schemeClr val="accent3"/>
              </a:solidFill>
            </a:endParaRPr>
          </a:p>
        </p:txBody>
      </p:sp>
      <p:grpSp>
        <p:nvGrpSpPr>
          <p:cNvPr id="5" name="Group 9"/>
          <p:cNvGrpSpPr/>
          <p:nvPr/>
        </p:nvGrpSpPr>
        <p:grpSpPr>
          <a:xfrm>
            <a:off x="1143000" y="5867400"/>
            <a:ext cx="1981200" cy="914400"/>
            <a:chOff x="7010400" y="3733801"/>
            <a:chExt cx="1828800" cy="761999"/>
          </a:xfrm>
        </p:grpSpPr>
        <p:grpSp>
          <p:nvGrpSpPr>
            <p:cNvPr id="6" name="Group 11"/>
            <p:cNvGrpSpPr/>
            <p:nvPr/>
          </p:nvGrpSpPr>
          <p:grpSpPr>
            <a:xfrm>
              <a:off x="7543800" y="3749040"/>
              <a:ext cx="1295400" cy="670560"/>
              <a:chOff x="7162800" y="3657600"/>
              <a:chExt cx="1424940" cy="670560"/>
            </a:xfrm>
          </p:grpSpPr>
          <p:pic>
            <p:nvPicPr>
              <p:cNvPr id="8" name="Picture 7" descr="ignition-pair.png"/>
              <p:cNvPicPr>
                <a:picLocks noChangeAspect="1"/>
              </p:cNvPicPr>
              <p:nvPr/>
            </p:nvPicPr>
            <p:blipFill>
              <a:blip r:embed="rId2" cstate="print">
                <a:clrChange>
                  <a:clrFrom>
                    <a:srgbClr val="FFFFFF"/>
                  </a:clrFrom>
                  <a:clrTo>
                    <a:srgbClr val="FFFFFF">
                      <a:alpha val="0"/>
                    </a:srgbClr>
                  </a:clrTo>
                </a:clrChange>
              </a:blip>
              <a:stretch>
                <a:fillRect/>
              </a:stretch>
            </p:blipFill>
            <p:spPr>
              <a:xfrm>
                <a:off x="7162800" y="3657600"/>
                <a:ext cx="838200" cy="670560"/>
              </a:xfrm>
              <a:prstGeom prst="rect">
                <a:avLst/>
              </a:prstGeom>
            </p:spPr>
          </p:pic>
          <p:pic>
            <p:nvPicPr>
              <p:cNvPr id="9" name="Picture 8" descr="ignition-pair.png"/>
              <p:cNvPicPr>
                <a:picLocks noChangeAspect="1"/>
              </p:cNvPicPr>
              <p:nvPr/>
            </p:nvPicPr>
            <p:blipFill>
              <a:blip r:embed="rId2" cstate="print">
                <a:clrChange>
                  <a:clrFrom>
                    <a:srgbClr val="FFFFFF"/>
                  </a:clrFrom>
                  <a:clrTo>
                    <a:srgbClr val="FFFFFF">
                      <a:alpha val="0"/>
                    </a:srgbClr>
                  </a:clrTo>
                </a:clrChange>
              </a:blip>
              <a:stretch>
                <a:fillRect/>
              </a:stretch>
            </p:blipFill>
            <p:spPr>
              <a:xfrm>
                <a:off x="7749540" y="3657600"/>
                <a:ext cx="838200" cy="670560"/>
              </a:xfrm>
              <a:prstGeom prst="rect">
                <a:avLst/>
              </a:prstGeom>
            </p:spPr>
          </p:pic>
        </p:grpSp>
        <p:pic>
          <p:nvPicPr>
            <p:cNvPr id="7" name="Picture 6" descr="ignition-pair.png"/>
            <p:cNvPicPr>
              <a:picLocks noChangeAspect="1"/>
            </p:cNvPicPr>
            <p:nvPr/>
          </p:nvPicPr>
          <p:blipFill>
            <a:blip r:embed="rId3" cstate="print">
              <a:clrChange>
                <a:clrFrom>
                  <a:srgbClr val="FFFFFF"/>
                </a:clrFrom>
                <a:clrTo>
                  <a:srgbClr val="FFFFFF">
                    <a:alpha val="0"/>
                  </a:srgbClr>
                </a:clrTo>
              </a:clrChange>
            </a:blip>
            <a:stretch>
              <a:fillRect/>
            </a:stretch>
          </p:blipFill>
          <p:spPr>
            <a:xfrm>
              <a:off x="7010400" y="3733801"/>
              <a:ext cx="762000" cy="761999"/>
            </a:xfrm>
            <a:prstGeom prst="rect">
              <a:avLst/>
            </a:prstGeom>
          </p:spPr>
        </p:pic>
      </p:grpSp>
      <p:grpSp>
        <p:nvGrpSpPr>
          <p:cNvPr id="10" name="Group 9"/>
          <p:cNvGrpSpPr/>
          <p:nvPr/>
        </p:nvGrpSpPr>
        <p:grpSpPr>
          <a:xfrm>
            <a:off x="3048000" y="5867400"/>
            <a:ext cx="2057400" cy="914400"/>
            <a:chOff x="7010400" y="3733801"/>
            <a:chExt cx="1828800" cy="761999"/>
          </a:xfrm>
        </p:grpSpPr>
        <p:grpSp>
          <p:nvGrpSpPr>
            <p:cNvPr id="11" name="Group 11"/>
            <p:cNvGrpSpPr/>
            <p:nvPr/>
          </p:nvGrpSpPr>
          <p:grpSpPr>
            <a:xfrm>
              <a:off x="7543800" y="3749040"/>
              <a:ext cx="1295400" cy="670560"/>
              <a:chOff x="7162800" y="3657600"/>
              <a:chExt cx="1424940" cy="670560"/>
            </a:xfrm>
          </p:grpSpPr>
          <p:pic>
            <p:nvPicPr>
              <p:cNvPr id="13" name="Picture 12" descr="ignition-pair.png"/>
              <p:cNvPicPr>
                <a:picLocks noChangeAspect="1"/>
              </p:cNvPicPr>
              <p:nvPr/>
            </p:nvPicPr>
            <p:blipFill>
              <a:blip r:embed="rId2" cstate="print">
                <a:clrChange>
                  <a:clrFrom>
                    <a:srgbClr val="FFFFFF"/>
                  </a:clrFrom>
                  <a:clrTo>
                    <a:srgbClr val="FFFFFF">
                      <a:alpha val="0"/>
                    </a:srgbClr>
                  </a:clrTo>
                </a:clrChange>
              </a:blip>
              <a:stretch>
                <a:fillRect/>
              </a:stretch>
            </p:blipFill>
            <p:spPr>
              <a:xfrm>
                <a:off x="7162800" y="3657600"/>
                <a:ext cx="838200" cy="670560"/>
              </a:xfrm>
              <a:prstGeom prst="rect">
                <a:avLst/>
              </a:prstGeom>
            </p:spPr>
          </p:pic>
          <p:pic>
            <p:nvPicPr>
              <p:cNvPr id="14" name="Picture 13" descr="ignition-pair.png"/>
              <p:cNvPicPr>
                <a:picLocks noChangeAspect="1"/>
              </p:cNvPicPr>
              <p:nvPr/>
            </p:nvPicPr>
            <p:blipFill>
              <a:blip r:embed="rId2" cstate="print">
                <a:clrChange>
                  <a:clrFrom>
                    <a:srgbClr val="FFFFFF"/>
                  </a:clrFrom>
                  <a:clrTo>
                    <a:srgbClr val="FFFFFF">
                      <a:alpha val="0"/>
                    </a:srgbClr>
                  </a:clrTo>
                </a:clrChange>
              </a:blip>
              <a:stretch>
                <a:fillRect/>
              </a:stretch>
            </p:blipFill>
            <p:spPr>
              <a:xfrm>
                <a:off x="7749540" y="3657600"/>
                <a:ext cx="838200" cy="670560"/>
              </a:xfrm>
              <a:prstGeom prst="rect">
                <a:avLst/>
              </a:prstGeom>
            </p:spPr>
          </p:pic>
        </p:grpSp>
        <p:pic>
          <p:nvPicPr>
            <p:cNvPr id="12" name="Picture 11" descr="ignition-pair.png"/>
            <p:cNvPicPr>
              <a:picLocks noChangeAspect="1"/>
            </p:cNvPicPr>
            <p:nvPr/>
          </p:nvPicPr>
          <p:blipFill>
            <a:blip r:embed="rId3" cstate="print">
              <a:clrChange>
                <a:clrFrom>
                  <a:srgbClr val="FFFFFF"/>
                </a:clrFrom>
                <a:clrTo>
                  <a:srgbClr val="FFFFFF">
                    <a:alpha val="0"/>
                  </a:srgbClr>
                </a:clrTo>
              </a:clrChange>
            </a:blip>
            <a:stretch>
              <a:fillRect/>
            </a:stretch>
          </p:blipFill>
          <p:spPr>
            <a:xfrm>
              <a:off x="7010400" y="3733801"/>
              <a:ext cx="762000" cy="761999"/>
            </a:xfrm>
            <a:prstGeom prst="rect">
              <a:avLst/>
            </a:prstGeom>
          </p:spPr>
        </p:pic>
      </p:grpSp>
      <p:grpSp>
        <p:nvGrpSpPr>
          <p:cNvPr id="15" name="Group 9"/>
          <p:cNvGrpSpPr/>
          <p:nvPr/>
        </p:nvGrpSpPr>
        <p:grpSpPr>
          <a:xfrm>
            <a:off x="5105400" y="5791200"/>
            <a:ext cx="1828800" cy="914400"/>
            <a:chOff x="7010400" y="3733801"/>
            <a:chExt cx="1828800" cy="761999"/>
          </a:xfrm>
        </p:grpSpPr>
        <p:grpSp>
          <p:nvGrpSpPr>
            <p:cNvPr id="16" name="Group 11"/>
            <p:cNvGrpSpPr/>
            <p:nvPr/>
          </p:nvGrpSpPr>
          <p:grpSpPr>
            <a:xfrm>
              <a:off x="7543800" y="3749040"/>
              <a:ext cx="1295400" cy="670560"/>
              <a:chOff x="7162800" y="3657600"/>
              <a:chExt cx="1424940" cy="670560"/>
            </a:xfrm>
          </p:grpSpPr>
          <p:pic>
            <p:nvPicPr>
              <p:cNvPr id="18" name="Picture 17" descr="ignition-pair.png"/>
              <p:cNvPicPr>
                <a:picLocks noChangeAspect="1"/>
              </p:cNvPicPr>
              <p:nvPr/>
            </p:nvPicPr>
            <p:blipFill>
              <a:blip r:embed="rId2" cstate="print">
                <a:clrChange>
                  <a:clrFrom>
                    <a:srgbClr val="FFFFFF"/>
                  </a:clrFrom>
                  <a:clrTo>
                    <a:srgbClr val="FFFFFF">
                      <a:alpha val="0"/>
                    </a:srgbClr>
                  </a:clrTo>
                </a:clrChange>
              </a:blip>
              <a:stretch>
                <a:fillRect/>
              </a:stretch>
            </p:blipFill>
            <p:spPr>
              <a:xfrm>
                <a:off x="7162800" y="3657600"/>
                <a:ext cx="838200" cy="670560"/>
              </a:xfrm>
              <a:prstGeom prst="rect">
                <a:avLst/>
              </a:prstGeom>
            </p:spPr>
          </p:pic>
          <p:pic>
            <p:nvPicPr>
              <p:cNvPr id="19" name="Picture 18" descr="ignition-pair.png"/>
              <p:cNvPicPr>
                <a:picLocks noChangeAspect="1"/>
              </p:cNvPicPr>
              <p:nvPr/>
            </p:nvPicPr>
            <p:blipFill>
              <a:blip r:embed="rId2" cstate="print">
                <a:clrChange>
                  <a:clrFrom>
                    <a:srgbClr val="FFFFFF"/>
                  </a:clrFrom>
                  <a:clrTo>
                    <a:srgbClr val="FFFFFF">
                      <a:alpha val="0"/>
                    </a:srgbClr>
                  </a:clrTo>
                </a:clrChange>
              </a:blip>
              <a:stretch>
                <a:fillRect/>
              </a:stretch>
            </p:blipFill>
            <p:spPr>
              <a:xfrm>
                <a:off x="7749540" y="3657600"/>
                <a:ext cx="838200" cy="670560"/>
              </a:xfrm>
              <a:prstGeom prst="rect">
                <a:avLst/>
              </a:prstGeom>
            </p:spPr>
          </p:pic>
        </p:grpSp>
        <p:pic>
          <p:nvPicPr>
            <p:cNvPr id="17" name="Picture 16" descr="ignition-pair.png"/>
            <p:cNvPicPr>
              <a:picLocks noChangeAspect="1"/>
            </p:cNvPicPr>
            <p:nvPr/>
          </p:nvPicPr>
          <p:blipFill>
            <a:blip r:embed="rId3" cstate="print">
              <a:clrChange>
                <a:clrFrom>
                  <a:srgbClr val="FFFFFF"/>
                </a:clrFrom>
                <a:clrTo>
                  <a:srgbClr val="FFFFFF">
                    <a:alpha val="0"/>
                  </a:srgbClr>
                </a:clrTo>
              </a:clrChange>
            </a:blip>
            <a:stretch>
              <a:fillRect/>
            </a:stretch>
          </p:blipFill>
          <p:spPr>
            <a:xfrm>
              <a:off x="7010400" y="3733801"/>
              <a:ext cx="762000" cy="761999"/>
            </a:xfrm>
            <a:prstGeom prst="rect">
              <a:avLst/>
            </a:prstGeom>
          </p:spPr>
        </p:pic>
      </p:grpSp>
      <p:sp>
        <p:nvSpPr>
          <p:cNvPr id="20" name="Cloud Callout 19"/>
          <p:cNvSpPr/>
          <p:nvPr/>
        </p:nvSpPr>
        <p:spPr>
          <a:xfrm>
            <a:off x="6553200" y="4724400"/>
            <a:ext cx="1981200" cy="1219200"/>
          </a:xfrm>
          <a:prstGeom prst="cloudCallout">
            <a:avLst>
              <a:gd name="adj1" fmla="val -75600"/>
              <a:gd name="adj2" fmla="val 7859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600" dirty="0" smtClean="0">
                <a:sym typeface="Webdings"/>
              </a:rPr>
              <a:t> </a:t>
            </a:r>
            <a:r>
              <a:rPr lang="en-GB" sz="3600" b="1" dirty="0" smtClean="0">
                <a:sym typeface="Webdings"/>
              </a:rPr>
              <a:t></a:t>
            </a:r>
            <a:endParaRPr lang="en-GB" sz="3600" dirty="0"/>
          </a:p>
        </p:txBody>
      </p:sp>
      <p:sp>
        <p:nvSpPr>
          <p:cNvPr id="21" name="Cloud Callout 20"/>
          <p:cNvSpPr/>
          <p:nvPr/>
        </p:nvSpPr>
        <p:spPr>
          <a:xfrm>
            <a:off x="914400" y="4876800"/>
            <a:ext cx="1828800" cy="914400"/>
          </a:xfrm>
          <a:prstGeom prst="cloudCallout">
            <a:avLst>
              <a:gd name="adj1" fmla="val 50175"/>
              <a:gd name="adj2" fmla="val 5011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3600" b="1" dirty="0" smtClean="0">
                <a:sym typeface="Webdings"/>
              </a:rPr>
              <a:t></a:t>
            </a:r>
            <a:endParaRPr lang="en-GB" sz="3600" b="1" dirty="0"/>
          </a:p>
        </p:txBody>
      </p:sp>
      <p:sp>
        <p:nvSpPr>
          <p:cNvPr id="22" name="Cloud Callout 21"/>
          <p:cNvSpPr/>
          <p:nvPr/>
        </p:nvSpPr>
        <p:spPr>
          <a:xfrm flipH="1">
            <a:off x="2971800" y="4724400"/>
            <a:ext cx="914400" cy="838200"/>
          </a:xfrm>
          <a:prstGeom prst="cloudCallout">
            <a:avLst>
              <a:gd name="adj1" fmla="val -75600"/>
              <a:gd name="adj2" fmla="val 7859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4000" b="1" dirty="0" smtClean="0">
                <a:sym typeface="Webdings"/>
              </a:rPr>
              <a:t></a:t>
            </a:r>
            <a:endParaRPr lang="en-GB" sz="4000" b="1" dirty="0"/>
          </a:p>
        </p:txBody>
      </p:sp>
      <p:sp>
        <p:nvSpPr>
          <p:cNvPr id="26" name="Cloud Callout 25"/>
          <p:cNvSpPr/>
          <p:nvPr/>
        </p:nvSpPr>
        <p:spPr>
          <a:xfrm>
            <a:off x="5638800" y="4724400"/>
            <a:ext cx="990600" cy="990600"/>
          </a:xfrm>
          <a:prstGeom prst="cloudCallout">
            <a:avLst>
              <a:gd name="adj1" fmla="val -75600"/>
              <a:gd name="adj2" fmla="val 7859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4000" b="1" dirty="0" smtClean="0">
                <a:sym typeface="Wingdings"/>
              </a:rPr>
              <a:t></a:t>
            </a:r>
            <a:endParaRPr lang="en-GB" sz="2800" b="1" dirty="0"/>
          </a:p>
        </p:txBody>
      </p:sp>
      <p:sp>
        <p:nvSpPr>
          <p:cNvPr id="27" name="Cloud Callout 26"/>
          <p:cNvSpPr/>
          <p:nvPr/>
        </p:nvSpPr>
        <p:spPr>
          <a:xfrm flipH="1">
            <a:off x="3962400" y="4572000"/>
            <a:ext cx="1600200" cy="914400"/>
          </a:xfrm>
          <a:prstGeom prst="cloudCallout">
            <a:avLst>
              <a:gd name="adj1" fmla="val -31482"/>
              <a:gd name="adj2" fmla="val 10747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800" b="1" dirty="0" smtClean="0">
                <a:sym typeface="Webdings"/>
              </a:rPr>
              <a:t> </a:t>
            </a:r>
            <a:endParaRPr lang="en-GB" sz="28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090248" y="0"/>
            <a:ext cx="7444152" cy="6857999"/>
          </a:xfrm>
          <a:prstGeom prst="rect">
            <a:avLst/>
          </a:prstGeom>
          <a:noFill/>
          <a:ln w="9525">
            <a:noFill/>
            <a:miter lim="800000"/>
            <a:headEnd/>
            <a:tailEnd/>
          </a:ln>
        </p:spPr>
      </p:pic>
      <p:sp>
        <p:nvSpPr>
          <p:cNvPr id="59" name="Rectangle 58"/>
          <p:cNvSpPr/>
          <p:nvPr/>
        </p:nvSpPr>
        <p:spPr>
          <a:xfrm>
            <a:off x="152400" y="6488668"/>
            <a:ext cx="9211240" cy="369332"/>
          </a:xfrm>
          <a:prstGeom prst="rect">
            <a:avLst/>
          </a:prstGeom>
        </p:spPr>
        <p:txBody>
          <a:bodyPr wrap="none">
            <a:spAutoFit/>
          </a:bodyPr>
          <a:lstStyle/>
          <a:p>
            <a:r>
              <a:rPr lang="en-GB" dirty="0" smtClean="0"/>
              <a:t>COPYRIGHT: </a:t>
            </a:r>
            <a:r>
              <a:rPr lang="en-US" dirty="0" smtClean="0"/>
              <a:t>Textbooks for Sustainable Development: A Guide to </a:t>
            </a:r>
            <a:r>
              <a:rPr lang="en-US" dirty="0" smtClean="0"/>
              <a:t>Embedding, </a:t>
            </a:r>
            <a:r>
              <a:rPr lang="en-GB" dirty="0" smtClean="0"/>
              <a:t>UNESCO MGIEP</a:t>
            </a:r>
            <a:endParaRPr lang="en-GB" dirty="0"/>
          </a:p>
        </p:txBody>
      </p:sp>
    </p:spTree>
    <p:extLst>
      <p:ext uri="{BB962C8B-B14F-4D97-AF65-F5344CB8AC3E}">
        <p14:creationId xmlns:p14="http://schemas.microsoft.com/office/powerpoint/2010/main" xmlns="" val="10592486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4502</TotalTime>
  <Words>983</Words>
  <Application>Microsoft Office PowerPoint</Application>
  <PresentationFormat>On-screen Show (4:3)</PresentationFormat>
  <Paragraphs>139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WORKSHOP   concevoir un projet d'ESD    Dans les 1.5 heures à venir, nous …    Q1 … examinons les éléments d'une institution «durable» ou «sans plastique» ou «faible teneur en carbone» Q2: … appliquons un modèle pour "y arriver", à travers les lentilles de l'ESD </vt:lpstr>
      <vt:lpstr>Symboles utilisés</vt:lpstr>
      <vt:lpstr>Nos lentilles de durabilité</vt:lpstr>
      <vt:lpstr>Slide 4</vt:lpstr>
      <vt:lpstr>Q 1 Mon institution durable</vt:lpstr>
      <vt:lpstr>Q 1 Mon institution durable</vt:lpstr>
      <vt:lpstr>Q 1 Mon institution durable</vt:lpstr>
      <vt:lpstr>Q 1 Mon institution durable</vt:lpstr>
      <vt:lpstr>Slide 9</vt:lpstr>
      <vt:lpstr>Q 1 Mon institution durable</vt:lpstr>
      <vt:lpstr>Q2 </vt:lpstr>
      <vt:lpstr>Q2 Modèle de gestion du changement</vt:lpstr>
      <vt:lpstr>Q2 Modèle de gestion du changement</vt:lpstr>
      <vt:lpstr>Slide 14</vt:lpstr>
      <vt:lpstr>Q2 Modèle de gestion du changement</vt:lpstr>
      <vt:lpstr>Q2 Modèle de gestion du changement</vt:lpstr>
      <vt:lpstr>Agir, surveiller, ajuster votre modèle</vt:lpstr>
      <vt:lpstr>Slide 18</vt:lpstr>
      <vt:lpstr>Conseils, leçons tirées de campagnes similaires</vt:lpstr>
      <vt:lpstr>Slide 20</vt:lpstr>
      <vt:lpstr>Slide 21</vt:lpstr>
      <vt:lpstr>Slide 22</vt:lpstr>
      <vt:lpstr>Literature &amp; Contacts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iro</dc:creator>
  <cp:lastModifiedBy>iro</cp:lastModifiedBy>
  <cp:revision>755</cp:revision>
  <dcterms:created xsi:type="dcterms:W3CDTF">2006-08-16T00:00:00Z</dcterms:created>
  <dcterms:modified xsi:type="dcterms:W3CDTF">2017-11-15T12:35:48Z</dcterms:modified>
</cp:coreProperties>
</file>